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1" r:id="rId4"/>
    <p:sldId id="270" r:id="rId5"/>
    <p:sldId id="259" r:id="rId6"/>
    <p:sldId id="256" r:id="rId7"/>
    <p:sldId id="258" r:id="rId8"/>
    <p:sldId id="257" r:id="rId9"/>
    <p:sldId id="260" r:id="rId10"/>
    <p:sldId id="262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3FE54-C874-4431-88CB-D239B5E0D8F7}" type="datetimeFigureOut">
              <a:rPr lang="de-DE" smtClean="0"/>
              <a:pPr/>
              <a:t>14.09.2017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C620-42E3-47D8-98E3-1702EE9009E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de-DE" dirty="0" smtClean="0"/>
              <a:t>Proteine </a:t>
            </a:r>
            <a:endParaRPr lang="de-DE" dirty="0"/>
          </a:p>
        </p:txBody>
      </p:sp>
      <p:pic>
        <p:nvPicPr>
          <p:cNvPr id="1026" name="Picture 2" descr="http://www.dragaonordestino.net/Drachenwut_Blog_DragaoNordestino/Ernaehrung/proteine_arquivos/Proteine_tierischen_Urspru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674865" cy="2232248"/>
          </a:xfrm>
          <a:prstGeom prst="rect">
            <a:avLst/>
          </a:prstGeom>
          <a:noFill/>
        </p:spPr>
      </p:pic>
      <p:pic>
        <p:nvPicPr>
          <p:cNvPr id="5" name="Grafik 4" descr="LOGO_Fachsch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6165304"/>
            <a:ext cx="461677" cy="462932"/>
          </a:xfrm>
          <a:prstGeom prst="rect">
            <a:avLst/>
          </a:prstGeom>
        </p:spPr>
      </p:pic>
      <p:pic>
        <p:nvPicPr>
          <p:cNvPr id="1028" name="Picture 4" descr="Proteine pflanzlichen Urspru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8"/>
            <a:ext cx="438284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Proteine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Fazit:</a:t>
            </a:r>
          </a:p>
          <a:p>
            <a:r>
              <a:rPr lang="de-DE" dirty="0" smtClean="0"/>
              <a:t>trotz Vielgestaltigkeit Aminosäuren alle Proteine aus denselben Grundbausteinen</a:t>
            </a:r>
          </a:p>
          <a:p>
            <a:r>
              <a:rPr lang="de-DE" dirty="0" smtClean="0"/>
              <a:t>der Grundbaustein </a:t>
            </a:r>
            <a:r>
              <a:rPr lang="de-DE" i="1" dirty="0" smtClean="0"/>
              <a:t>Aminosäuren</a:t>
            </a:r>
            <a:r>
              <a:rPr lang="de-DE" dirty="0" smtClean="0"/>
              <a:t> sind über </a:t>
            </a:r>
            <a:r>
              <a:rPr lang="de-DE" dirty="0" err="1" smtClean="0"/>
              <a:t>Peptidbindungen</a:t>
            </a:r>
            <a:r>
              <a:rPr lang="de-DE" dirty="0" smtClean="0"/>
              <a:t> miteinander verknüpft</a:t>
            </a:r>
          </a:p>
          <a:p>
            <a:r>
              <a:rPr lang="de-DE" dirty="0" smtClean="0"/>
              <a:t>strukturell am höchsten entwickelte Moleküle</a:t>
            </a:r>
          </a:p>
          <a:p>
            <a:r>
              <a:rPr lang="de-DE" dirty="0" smtClean="0"/>
              <a:t>erfüllen vielfältige Funktionen in der Zelle</a:t>
            </a:r>
          </a:p>
          <a:p>
            <a:r>
              <a:rPr lang="de-DE" dirty="0" smtClean="0"/>
              <a:t>vielseitigsten Biopolymere</a:t>
            </a:r>
            <a:endParaRPr lang="de-DE" dirty="0"/>
          </a:p>
        </p:txBody>
      </p:sp>
      <p:pic>
        <p:nvPicPr>
          <p:cNvPr id="4" name="Grafik 3" descr="LOGO_Fachscha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424" y="6165304"/>
            <a:ext cx="461677" cy="46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as-darwin-nicht-wusste.de/images/dna_bina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632848" cy="424358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de-DE" dirty="0" smtClean="0"/>
              <a:t>Protein </a:t>
            </a:r>
            <a:r>
              <a:rPr lang="de-DE" dirty="0" err="1" smtClean="0"/>
              <a:t>bio</a:t>
            </a:r>
            <a:r>
              <a:rPr lang="de-DE" dirty="0" smtClean="0"/>
              <a:t> </a:t>
            </a:r>
            <a:r>
              <a:rPr lang="de-DE" dirty="0" err="1" smtClean="0"/>
              <a:t>synthese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3" name="Picture 6" descr="Biologi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165304"/>
            <a:ext cx="458642" cy="46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einrich\Documents\SCHULE\BIO-Material\zKl.11\Cytologie\Nahrungsbestandteile\Bild_Aminosäu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49491" cy="674136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771800" y="2924944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Clr>
                <a:schemeClr val="bg1"/>
              </a:buClr>
              <a:buFont typeface="+mj-lt"/>
              <a:buAutoNum type="arabicParenR"/>
            </a:pPr>
            <a:r>
              <a:rPr lang="de-DE" sz="3200" dirty="0" smtClean="0">
                <a:solidFill>
                  <a:srgbClr val="FF0000"/>
                </a:solidFill>
              </a:rPr>
              <a:t>Voraussetzung: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arenR"/>
            </a:pPr>
            <a:r>
              <a:rPr lang="de-DE" sz="2000" i="1" dirty="0" smtClean="0"/>
              <a:t>…   vier unterschiedliche Basen der DNA</a:t>
            </a:r>
            <a:endParaRPr lang="de-DE" sz="2000" i="1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71800" y="188640"/>
            <a:ext cx="6048672" cy="10527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Proteinbiosynthese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843808" y="4725144"/>
            <a:ext cx="60486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Clr>
                <a:schemeClr val="bg1"/>
              </a:buClr>
              <a:buFont typeface="+mj-lt"/>
              <a:buAutoNum type="arabicParenR"/>
            </a:pPr>
            <a:r>
              <a:rPr lang="de-DE" sz="3200" dirty="0" smtClean="0">
                <a:solidFill>
                  <a:srgbClr val="FF0000"/>
                </a:solidFill>
              </a:rPr>
              <a:t>Problem: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arenR"/>
            </a:pPr>
            <a:r>
              <a:rPr lang="de-DE" sz="2000" i="1" dirty="0" smtClean="0"/>
              <a:t>… der genetische Code der DNA</a:t>
            </a:r>
          </a:p>
          <a:p>
            <a:pPr marL="457200" indent="-457200">
              <a:buClr>
                <a:schemeClr val="bg1"/>
              </a:buClr>
            </a:pPr>
            <a:endParaRPr lang="de-DE" sz="2000" i="1" dirty="0" smtClean="0"/>
          </a:p>
          <a:p>
            <a:pPr marL="457200" indent="-457200">
              <a:buClr>
                <a:schemeClr val="bg1"/>
              </a:buClr>
              <a:buFont typeface="+mj-lt"/>
              <a:buAutoNum type="arabicParenR"/>
            </a:pPr>
            <a:r>
              <a:rPr lang="de-DE" sz="2000" i="1" dirty="0" smtClean="0"/>
              <a:t>… die Übersetzung von </a:t>
            </a:r>
            <a:r>
              <a:rPr lang="de-DE" sz="2000" i="1" dirty="0" err="1" smtClean="0"/>
              <a:t>Nukleotiden</a:t>
            </a:r>
            <a:r>
              <a:rPr lang="de-DE" sz="2000" i="1" dirty="0" smtClean="0"/>
              <a:t> in Aminosäuren</a:t>
            </a:r>
            <a:endParaRPr lang="de-DE" sz="2000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2699792" y="1268760"/>
            <a:ext cx="60486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Clr>
                <a:schemeClr val="bg1"/>
              </a:buClr>
              <a:buFont typeface="+mj-lt"/>
              <a:buAutoNum type="arabicParenR"/>
            </a:pPr>
            <a:r>
              <a:rPr lang="de-DE" sz="3600" dirty="0" smtClean="0">
                <a:solidFill>
                  <a:srgbClr val="FF0000"/>
                </a:solidFill>
              </a:rPr>
              <a:t>Ziel: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arenR"/>
            </a:pPr>
            <a:r>
              <a:rPr lang="de-DE" sz="2000" b="1" i="1" dirty="0" smtClean="0"/>
              <a:t>… aus 20 </a:t>
            </a:r>
            <a:r>
              <a:rPr lang="de-DE" sz="2000" b="1" i="1" dirty="0" err="1" smtClean="0"/>
              <a:t>Aminsäuren</a:t>
            </a:r>
            <a:r>
              <a:rPr lang="de-DE" sz="2000" b="1" i="1" dirty="0" smtClean="0"/>
              <a:t> vielfältige Proteine (</a:t>
            </a:r>
            <a:r>
              <a:rPr lang="de-DE" sz="2000" b="1" i="1" dirty="0" err="1" smtClean="0"/>
              <a:t>Polypeptidketten</a:t>
            </a:r>
            <a:r>
              <a:rPr lang="de-DE" sz="2000" b="1" i="1" dirty="0" smtClean="0"/>
              <a:t>) zu synthetisieren</a:t>
            </a:r>
            <a:endParaRPr lang="de-DE" sz="2000" b="1" i="1" dirty="0"/>
          </a:p>
        </p:txBody>
      </p:sp>
      <p:pic>
        <p:nvPicPr>
          <p:cNvPr id="1026" name="Picture 2" descr="C:\Users\Weinrich\Documents\SCHULE\aEurogla\Bilder_Cartoons\Bild_Chromosome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717032"/>
            <a:ext cx="1207021" cy="80468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844824"/>
            <a:ext cx="966148" cy="73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Biologie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6165304"/>
            <a:ext cx="458642" cy="46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www.was-darwin-nicht-wusste.de/images/dna_bina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3" y="4941168"/>
            <a:ext cx="1621023" cy="901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inkTgt spid="_x0000_s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iologi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6093296"/>
            <a:ext cx="458642" cy="46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2248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220072" y="4509120"/>
            <a:ext cx="295232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Aufgabe:</a:t>
            </a:r>
          </a:p>
          <a:p>
            <a:r>
              <a:rPr lang="de-DE" i="1" dirty="0" smtClean="0"/>
              <a:t>Überlegen Sie sich aus wie vielen Basen die Codewörter für die Aminosäuren bestehen?</a:t>
            </a:r>
            <a:endParaRPr lang="de-DE" i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11560" y="116633"/>
            <a:ext cx="7772400" cy="12241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Proteinbiosynthese </a:t>
            </a:r>
          </a:p>
        </p:txBody>
      </p:sp>
      <p:pic>
        <p:nvPicPr>
          <p:cNvPr id="1029" name="Picture 5" descr="http://www.scheffel.og.bw.schule.de/faecher/science/biologie/molekulargenetik/4dna/dna_ht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21204">
            <a:off x="5440869" y="2516801"/>
            <a:ext cx="2440089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Ausganssituation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209800" y="1371600"/>
            <a:ext cx="4876800" cy="2362200"/>
            <a:chOff x="1392" y="960"/>
            <a:chExt cx="3072" cy="1488"/>
          </a:xfrm>
        </p:grpSpPr>
        <p:sp>
          <p:nvSpPr>
            <p:cNvPr id="26702" name="Freeform 78"/>
            <p:cNvSpPr>
              <a:spLocks/>
            </p:cNvSpPr>
            <p:nvPr/>
          </p:nvSpPr>
          <p:spPr bwMode="auto">
            <a:xfrm>
              <a:off x="1536" y="1104"/>
              <a:ext cx="2784" cy="1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384" y="288"/>
                </a:cxn>
                <a:cxn ang="0">
                  <a:pos x="720" y="144"/>
                </a:cxn>
                <a:cxn ang="0">
                  <a:pos x="1056" y="0"/>
                </a:cxn>
                <a:cxn ang="0">
                  <a:pos x="1440" y="48"/>
                </a:cxn>
                <a:cxn ang="0">
                  <a:pos x="1728" y="240"/>
                </a:cxn>
                <a:cxn ang="0">
                  <a:pos x="1776" y="576"/>
                </a:cxn>
                <a:cxn ang="0">
                  <a:pos x="1488" y="816"/>
                </a:cxn>
                <a:cxn ang="0">
                  <a:pos x="1680" y="1104"/>
                </a:cxn>
                <a:cxn ang="0">
                  <a:pos x="2016" y="1200"/>
                </a:cxn>
                <a:cxn ang="0">
                  <a:pos x="2352" y="1056"/>
                </a:cxn>
                <a:cxn ang="0">
                  <a:pos x="2640" y="864"/>
                </a:cxn>
                <a:cxn ang="0">
                  <a:pos x="2784" y="528"/>
                </a:cxn>
              </a:cxnLst>
              <a:rect l="0" t="0" r="r" b="b"/>
              <a:pathLst>
                <a:path w="2784" h="1200">
                  <a:moveTo>
                    <a:pt x="0" y="288"/>
                  </a:moveTo>
                  <a:lnTo>
                    <a:pt x="384" y="288"/>
                  </a:lnTo>
                  <a:lnTo>
                    <a:pt x="720" y="144"/>
                  </a:lnTo>
                  <a:lnTo>
                    <a:pt x="1056" y="0"/>
                  </a:lnTo>
                  <a:lnTo>
                    <a:pt x="1440" y="48"/>
                  </a:lnTo>
                  <a:lnTo>
                    <a:pt x="1728" y="240"/>
                  </a:lnTo>
                  <a:lnTo>
                    <a:pt x="1776" y="576"/>
                  </a:lnTo>
                  <a:lnTo>
                    <a:pt x="1488" y="816"/>
                  </a:lnTo>
                  <a:lnTo>
                    <a:pt x="1680" y="1104"/>
                  </a:lnTo>
                  <a:lnTo>
                    <a:pt x="2016" y="1200"/>
                  </a:lnTo>
                  <a:lnTo>
                    <a:pt x="2352" y="1056"/>
                  </a:lnTo>
                  <a:lnTo>
                    <a:pt x="2640" y="864"/>
                  </a:lnTo>
                  <a:lnTo>
                    <a:pt x="2784" y="528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686" name="Oval 62"/>
            <p:cNvSpPr>
              <a:spLocks noChangeArrowheads="1"/>
            </p:cNvSpPr>
            <p:nvPr/>
          </p:nvSpPr>
          <p:spPr bwMode="auto">
            <a:xfrm>
              <a:off x="1392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87" name="Oval 63"/>
            <p:cNvSpPr>
              <a:spLocks noChangeArrowheads="1"/>
            </p:cNvSpPr>
            <p:nvPr/>
          </p:nvSpPr>
          <p:spPr bwMode="auto">
            <a:xfrm>
              <a:off x="1776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88" name="Oval 64"/>
            <p:cNvSpPr>
              <a:spLocks noChangeArrowheads="1"/>
            </p:cNvSpPr>
            <p:nvPr/>
          </p:nvSpPr>
          <p:spPr bwMode="auto">
            <a:xfrm>
              <a:off x="2112" y="1104"/>
              <a:ext cx="288" cy="288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89" name="Oval 65"/>
            <p:cNvSpPr>
              <a:spLocks noChangeArrowheads="1"/>
            </p:cNvSpPr>
            <p:nvPr/>
          </p:nvSpPr>
          <p:spPr bwMode="auto">
            <a:xfrm>
              <a:off x="2448" y="960"/>
              <a:ext cx="288" cy="288"/>
            </a:xfrm>
            <a:prstGeom prst="ellipse">
              <a:avLst/>
            </a:prstGeom>
            <a:solidFill>
              <a:srgbClr val="CC66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0" name="Oval 66"/>
            <p:cNvSpPr>
              <a:spLocks noChangeArrowheads="1"/>
            </p:cNvSpPr>
            <p:nvPr/>
          </p:nvSpPr>
          <p:spPr bwMode="auto">
            <a:xfrm>
              <a:off x="2832" y="1008"/>
              <a:ext cx="288" cy="288"/>
            </a:xfrm>
            <a:prstGeom prst="ellipse">
              <a:avLst/>
            </a:prstGeom>
            <a:solidFill>
              <a:srgbClr val="6699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1" name="Oval 67"/>
            <p:cNvSpPr>
              <a:spLocks noChangeArrowheads="1"/>
            </p:cNvSpPr>
            <p:nvPr/>
          </p:nvSpPr>
          <p:spPr bwMode="auto">
            <a:xfrm>
              <a:off x="3120" y="1200"/>
              <a:ext cx="288" cy="288"/>
            </a:xfrm>
            <a:prstGeom prst="ellipse">
              <a:avLst/>
            </a:prstGeom>
            <a:solidFill>
              <a:srgbClr val="6666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2" name="Oval 68"/>
            <p:cNvSpPr>
              <a:spLocks noChangeArrowheads="1"/>
            </p:cNvSpPr>
            <p:nvPr/>
          </p:nvSpPr>
          <p:spPr bwMode="auto">
            <a:xfrm>
              <a:off x="3168" y="1536"/>
              <a:ext cx="288" cy="288"/>
            </a:xfrm>
            <a:prstGeom prst="ellipse">
              <a:avLst/>
            </a:prstGeom>
            <a:solidFill>
              <a:srgbClr val="CC00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3" name="Oval 69"/>
            <p:cNvSpPr>
              <a:spLocks noChangeArrowheads="1"/>
            </p:cNvSpPr>
            <p:nvPr/>
          </p:nvSpPr>
          <p:spPr bwMode="auto">
            <a:xfrm>
              <a:off x="2880" y="1776"/>
              <a:ext cx="288" cy="288"/>
            </a:xfrm>
            <a:prstGeom prst="ellipse">
              <a:avLst/>
            </a:prstGeom>
            <a:solidFill>
              <a:srgbClr val="99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4" name="Oval 70"/>
            <p:cNvSpPr>
              <a:spLocks noChangeArrowheads="1"/>
            </p:cNvSpPr>
            <p:nvPr/>
          </p:nvSpPr>
          <p:spPr bwMode="auto">
            <a:xfrm>
              <a:off x="3072" y="2064"/>
              <a:ext cx="288" cy="288"/>
            </a:xfrm>
            <a:prstGeom prst="ellipse">
              <a:avLst/>
            </a:prstGeom>
            <a:solidFill>
              <a:srgbClr val="FF99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5" name="Oval 71"/>
            <p:cNvSpPr>
              <a:spLocks noChangeArrowheads="1"/>
            </p:cNvSpPr>
            <p:nvPr/>
          </p:nvSpPr>
          <p:spPr bwMode="auto">
            <a:xfrm>
              <a:off x="3408" y="2160"/>
              <a:ext cx="288" cy="288"/>
            </a:xfrm>
            <a:prstGeom prst="ellipse">
              <a:avLst/>
            </a:prstGeom>
            <a:solidFill>
              <a:srgbClr val="3366CC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6" name="Oval 72"/>
            <p:cNvSpPr>
              <a:spLocks noChangeArrowheads="1"/>
            </p:cNvSpPr>
            <p:nvPr/>
          </p:nvSpPr>
          <p:spPr bwMode="auto">
            <a:xfrm>
              <a:off x="3744" y="2016"/>
              <a:ext cx="288" cy="288"/>
            </a:xfrm>
            <a:prstGeom prst="ellipse">
              <a:avLst/>
            </a:prstGeom>
            <a:solidFill>
              <a:srgbClr val="9999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7" name="Oval 73"/>
            <p:cNvSpPr>
              <a:spLocks noChangeArrowheads="1"/>
            </p:cNvSpPr>
            <p:nvPr/>
          </p:nvSpPr>
          <p:spPr bwMode="auto">
            <a:xfrm>
              <a:off x="403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8" name="Oval 74"/>
            <p:cNvSpPr>
              <a:spLocks noChangeArrowheads="1"/>
            </p:cNvSpPr>
            <p:nvPr/>
          </p:nvSpPr>
          <p:spPr bwMode="auto">
            <a:xfrm>
              <a:off x="4176" y="1488"/>
              <a:ext cx="288" cy="288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4343400" y="3429000"/>
            <a:ext cx="457200" cy="1676400"/>
            <a:chOff x="2736" y="2160"/>
            <a:chExt cx="288" cy="1056"/>
          </a:xfrm>
        </p:grpSpPr>
        <p:sp>
          <p:nvSpPr>
            <p:cNvPr id="26704" name="Line 80"/>
            <p:cNvSpPr>
              <a:spLocks noChangeShapeType="1"/>
            </p:cNvSpPr>
            <p:nvPr/>
          </p:nvSpPr>
          <p:spPr bwMode="auto">
            <a:xfrm flipV="1">
              <a:off x="2880" y="2160"/>
              <a:ext cx="0" cy="432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705" name="Rectangle 81"/>
            <p:cNvSpPr>
              <a:spLocks noChangeArrowheads="1"/>
            </p:cNvSpPr>
            <p:nvPr/>
          </p:nvSpPr>
          <p:spPr bwMode="auto">
            <a:xfrm>
              <a:off x="2736" y="2592"/>
              <a:ext cx="288" cy="38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4000"/>
                <a:t>?</a:t>
              </a:r>
            </a:p>
          </p:txBody>
        </p:sp>
        <p:sp>
          <p:nvSpPr>
            <p:cNvPr id="26706" name="Line 82"/>
            <p:cNvSpPr>
              <a:spLocks noChangeShapeType="1"/>
            </p:cNvSpPr>
            <p:nvPr/>
          </p:nvSpPr>
          <p:spPr bwMode="auto">
            <a:xfrm flipV="1">
              <a:off x="2880" y="2976"/>
              <a:ext cx="0" cy="24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1371600" y="5257800"/>
            <a:ext cx="6324600" cy="1066800"/>
            <a:chOff x="864" y="3312"/>
            <a:chExt cx="3984" cy="672"/>
          </a:xfrm>
        </p:grpSpPr>
        <p:sp>
          <p:nvSpPr>
            <p:cNvPr id="26709" name="Rectangle 85"/>
            <p:cNvSpPr>
              <a:spLocks noChangeArrowheads="1"/>
            </p:cNvSpPr>
            <p:nvPr/>
          </p:nvSpPr>
          <p:spPr bwMode="auto">
            <a:xfrm>
              <a:off x="1104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2400" y="3312"/>
              <a:ext cx="192" cy="528"/>
              <a:chOff x="1392" y="1824"/>
              <a:chExt cx="192" cy="528"/>
            </a:xfrm>
          </p:grpSpPr>
          <p:sp>
            <p:nvSpPr>
              <p:cNvPr id="26711" name="Rectangle 87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432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12" name="Line 88"/>
              <p:cNvSpPr>
                <a:spLocks noChangeShapeType="1"/>
              </p:cNvSpPr>
              <p:nvPr/>
            </p:nvSpPr>
            <p:spPr bwMode="auto">
              <a:xfrm flipV="1">
                <a:off x="1392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13" name="Arc 89"/>
              <p:cNvSpPr>
                <a:spLocks/>
              </p:cNvSpPr>
              <p:nvPr/>
            </p:nvSpPr>
            <p:spPr bwMode="auto">
              <a:xfrm rot="10800000" flipV="1">
                <a:off x="1392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14" name="Arc 90"/>
              <p:cNvSpPr>
                <a:spLocks/>
              </p:cNvSpPr>
              <p:nvPr/>
            </p:nvSpPr>
            <p:spPr bwMode="auto">
              <a:xfrm rot="-10800000" flipH="1" flipV="1">
                <a:off x="1488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15" name="Line 91"/>
              <p:cNvSpPr>
                <a:spLocks noChangeShapeType="1"/>
              </p:cNvSpPr>
              <p:nvPr/>
            </p:nvSpPr>
            <p:spPr bwMode="auto">
              <a:xfrm flipV="1">
                <a:off x="1584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92"/>
            <p:cNvGrpSpPr>
              <a:grpSpLocks/>
            </p:cNvGrpSpPr>
            <p:nvPr/>
          </p:nvGrpSpPr>
          <p:grpSpPr bwMode="auto">
            <a:xfrm>
              <a:off x="1248" y="3504"/>
              <a:ext cx="192" cy="336"/>
              <a:chOff x="2016" y="2976"/>
              <a:chExt cx="192" cy="336"/>
            </a:xfrm>
          </p:grpSpPr>
          <p:sp>
            <p:nvSpPr>
              <p:cNvPr id="26717" name="Rectangle 93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18" name="Line 94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95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26720" name="Arc 96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721" name="Arc 97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6722" name="Line 98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23" name="Line 99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724" name="Freeform 100"/>
            <p:cNvSpPr>
              <a:spLocks/>
            </p:cNvSpPr>
            <p:nvPr/>
          </p:nvSpPr>
          <p:spPr bwMode="auto">
            <a:xfrm>
              <a:off x="2016" y="3504"/>
              <a:ext cx="192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192" y="336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0" y="336"/>
                  </a:moveTo>
                  <a:lnTo>
                    <a:pt x="0" y="0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19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725" name="Freeform 101"/>
            <p:cNvSpPr>
              <a:spLocks/>
            </p:cNvSpPr>
            <p:nvPr/>
          </p:nvSpPr>
          <p:spPr bwMode="auto">
            <a:xfrm>
              <a:off x="1632" y="3312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726" name="Rectangle 102"/>
            <p:cNvSpPr>
              <a:spLocks noChangeArrowheads="1"/>
            </p:cNvSpPr>
            <p:nvPr/>
          </p:nvSpPr>
          <p:spPr bwMode="auto">
            <a:xfrm>
              <a:off x="1200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27" name="Rectangle 103"/>
            <p:cNvSpPr>
              <a:spLocks noChangeArrowheads="1"/>
            </p:cNvSpPr>
            <p:nvPr/>
          </p:nvSpPr>
          <p:spPr bwMode="auto">
            <a:xfrm>
              <a:off x="1488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28" name="Rectangle 104"/>
            <p:cNvSpPr>
              <a:spLocks noChangeArrowheads="1"/>
            </p:cNvSpPr>
            <p:nvPr/>
          </p:nvSpPr>
          <p:spPr bwMode="auto">
            <a:xfrm>
              <a:off x="1584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29" name="Rectangle 105"/>
            <p:cNvSpPr>
              <a:spLocks noChangeArrowheads="1"/>
            </p:cNvSpPr>
            <p:nvPr/>
          </p:nvSpPr>
          <p:spPr bwMode="auto">
            <a:xfrm>
              <a:off x="1872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0" name="Rectangle 106"/>
            <p:cNvSpPr>
              <a:spLocks noChangeArrowheads="1"/>
            </p:cNvSpPr>
            <p:nvPr/>
          </p:nvSpPr>
          <p:spPr bwMode="auto">
            <a:xfrm>
              <a:off x="1968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1" name="Rectangle 107"/>
            <p:cNvSpPr>
              <a:spLocks noChangeArrowheads="1"/>
            </p:cNvSpPr>
            <p:nvPr/>
          </p:nvSpPr>
          <p:spPr bwMode="auto">
            <a:xfrm>
              <a:off x="2256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2" name="Rectangle 108"/>
            <p:cNvSpPr>
              <a:spLocks noChangeArrowheads="1"/>
            </p:cNvSpPr>
            <p:nvPr/>
          </p:nvSpPr>
          <p:spPr bwMode="auto">
            <a:xfrm>
              <a:off x="2352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3" name="Rectangle 109"/>
            <p:cNvSpPr>
              <a:spLocks noChangeArrowheads="1"/>
            </p:cNvSpPr>
            <p:nvPr/>
          </p:nvSpPr>
          <p:spPr bwMode="auto">
            <a:xfrm>
              <a:off x="2640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4" name="Rectangle 110"/>
            <p:cNvSpPr>
              <a:spLocks noChangeArrowheads="1"/>
            </p:cNvSpPr>
            <p:nvPr/>
          </p:nvSpPr>
          <p:spPr bwMode="auto">
            <a:xfrm>
              <a:off x="2736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5" name="Rectangle 111"/>
            <p:cNvSpPr>
              <a:spLocks noChangeArrowheads="1"/>
            </p:cNvSpPr>
            <p:nvPr/>
          </p:nvSpPr>
          <p:spPr bwMode="auto">
            <a:xfrm>
              <a:off x="3024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6" name="Rectangle 112"/>
            <p:cNvSpPr>
              <a:spLocks noChangeArrowheads="1"/>
            </p:cNvSpPr>
            <p:nvPr/>
          </p:nvSpPr>
          <p:spPr bwMode="auto">
            <a:xfrm>
              <a:off x="3120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7" name="Rectangle 113"/>
            <p:cNvSpPr>
              <a:spLocks noChangeArrowheads="1"/>
            </p:cNvSpPr>
            <p:nvPr/>
          </p:nvSpPr>
          <p:spPr bwMode="auto">
            <a:xfrm>
              <a:off x="3408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8" name="Rectangle 114"/>
            <p:cNvSpPr>
              <a:spLocks noChangeArrowheads="1"/>
            </p:cNvSpPr>
            <p:nvPr/>
          </p:nvSpPr>
          <p:spPr bwMode="auto">
            <a:xfrm>
              <a:off x="3504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9" name="Rectangle 115"/>
            <p:cNvSpPr>
              <a:spLocks noChangeArrowheads="1"/>
            </p:cNvSpPr>
            <p:nvPr/>
          </p:nvSpPr>
          <p:spPr bwMode="auto">
            <a:xfrm>
              <a:off x="3792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40" name="Rectangle 116"/>
            <p:cNvSpPr>
              <a:spLocks noChangeArrowheads="1"/>
            </p:cNvSpPr>
            <p:nvPr/>
          </p:nvSpPr>
          <p:spPr bwMode="auto">
            <a:xfrm>
              <a:off x="3888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41" name="Rectangle 117"/>
            <p:cNvSpPr>
              <a:spLocks noChangeArrowheads="1"/>
            </p:cNvSpPr>
            <p:nvPr/>
          </p:nvSpPr>
          <p:spPr bwMode="auto">
            <a:xfrm>
              <a:off x="4176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42" name="Rectangle 118"/>
            <p:cNvSpPr>
              <a:spLocks noChangeArrowheads="1"/>
            </p:cNvSpPr>
            <p:nvPr/>
          </p:nvSpPr>
          <p:spPr bwMode="auto">
            <a:xfrm>
              <a:off x="4272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43" name="Freeform 119"/>
            <p:cNvSpPr>
              <a:spLocks/>
            </p:cNvSpPr>
            <p:nvPr/>
          </p:nvSpPr>
          <p:spPr bwMode="auto">
            <a:xfrm>
              <a:off x="2784" y="3312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744" name="Freeform 120"/>
            <p:cNvSpPr>
              <a:spLocks/>
            </p:cNvSpPr>
            <p:nvPr/>
          </p:nvSpPr>
          <p:spPr bwMode="auto">
            <a:xfrm>
              <a:off x="3168" y="3312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oup 121"/>
            <p:cNvGrpSpPr>
              <a:grpSpLocks/>
            </p:cNvGrpSpPr>
            <p:nvPr/>
          </p:nvGrpSpPr>
          <p:grpSpPr bwMode="auto">
            <a:xfrm>
              <a:off x="3552" y="3312"/>
              <a:ext cx="192" cy="528"/>
              <a:chOff x="1392" y="1824"/>
              <a:chExt cx="192" cy="528"/>
            </a:xfrm>
          </p:grpSpPr>
          <p:sp>
            <p:nvSpPr>
              <p:cNvPr id="26746" name="Rectangle 122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432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47" name="Line 123"/>
              <p:cNvSpPr>
                <a:spLocks noChangeShapeType="1"/>
              </p:cNvSpPr>
              <p:nvPr/>
            </p:nvSpPr>
            <p:spPr bwMode="auto">
              <a:xfrm flipV="1">
                <a:off x="1392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48" name="Arc 124"/>
              <p:cNvSpPr>
                <a:spLocks/>
              </p:cNvSpPr>
              <p:nvPr/>
            </p:nvSpPr>
            <p:spPr bwMode="auto">
              <a:xfrm rot="10800000" flipV="1">
                <a:off x="1392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49" name="Arc 125"/>
              <p:cNvSpPr>
                <a:spLocks/>
              </p:cNvSpPr>
              <p:nvPr/>
            </p:nvSpPr>
            <p:spPr bwMode="auto">
              <a:xfrm rot="-10800000" flipH="1" flipV="1">
                <a:off x="1488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50" name="Line 126"/>
              <p:cNvSpPr>
                <a:spLocks noChangeShapeType="1"/>
              </p:cNvSpPr>
              <p:nvPr/>
            </p:nvSpPr>
            <p:spPr bwMode="auto">
              <a:xfrm flipV="1">
                <a:off x="1584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751" name="Freeform 127"/>
            <p:cNvSpPr>
              <a:spLocks/>
            </p:cNvSpPr>
            <p:nvPr/>
          </p:nvSpPr>
          <p:spPr bwMode="auto">
            <a:xfrm>
              <a:off x="4320" y="3504"/>
              <a:ext cx="192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192" y="336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0" y="336"/>
                  </a:moveTo>
                  <a:lnTo>
                    <a:pt x="0" y="0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19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128"/>
            <p:cNvGrpSpPr>
              <a:grpSpLocks/>
            </p:cNvGrpSpPr>
            <p:nvPr/>
          </p:nvGrpSpPr>
          <p:grpSpPr bwMode="auto">
            <a:xfrm>
              <a:off x="3936" y="3504"/>
              <a:ext cx="192" cy="336"/>
              <a:chOff x="2016" y="2976"/>
              <a:chExt cx="192" cy="336"/>
            </a:xfrm>
          </p:grpSpPr>
          <p:sp>
            <p:nvSpPr>
              <p:cNvPr id="26753" name="Rectangle 129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54" name="Line 130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" name="Group 131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26756" name="Arc 132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757" name="Arc 133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6758" name="Line 134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59" name="Line 135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760" name="Text Box 136"/>
            <p:cNvSpPr txBox="1">
              <a:spLocks noChangeArrowheads="1"/>
            </p:cNvSpPr>
            <p:nvPr/>
          </p:nvSpPr>
          <p:spPr bwMode="auto">
            <a:xfrm>
              <a:off x="864" y="3696"/>
              <a:ext cx="26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26761" name="Text Box 137"/>
            <p:cNvSpPr txBox="1">
              <a:spLocks noChangeArrowheads="1"/>
            </p:cNvSpPr>
            <p:nvPr/>
          </p:nvSpPr>
          <p:spPr bwMode="auto">
            <a:xfrm>
              <a:off x="4588" y="3696"/>
              <a:ext cx="26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</p:grpSp>
      <p:pic>
        <p:nvPicPr>
          <p:cNvPr id="76" name="Picture 6" descr="Biologi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6093296"/>
            <a:ext cx="458642" cy="46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feld 76"/>
          <p:cNvSpPr txBox="1"/>
          <p:nvPr/>
        </p:nvSpPr>
        <p:spPr>
          <a:xfrm>
            <a:off x="755576" y="1988840"/>
            <a:ext cx="86409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C00000"/>
                </a:solidFill>
              </a:rPr>
              <a:t>20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83568" y="5589240"/>
            <a:ext cx="86409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C00000"/>
                </a:solidFill>
              </a:rPr>
              <a:t>4</a:t>
            </a:r>
            <a:endParaRPr lang="de-DE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Verschlüsselung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348498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de-DE" dirty="0"/>
              <a:t>1 Base </a:t>
            </a:r>
            <a:r>
              <a:rPr lang="de-DE" sz="2400" dirty="0">
                <a:sym typeface="Wingdings" pitchFamily="2" charset="2"/>
              </a:rPr>
              <a:t></a:t>
            </a:r>
            <a:r>
              <a:rPr lang="de-DE" dirty="0">
                <a:sym typeface="Wingdings" pitchFamily="2" charset="2"/>
              </a:rPr>
              <a:t> 1 Aminosäure</a:t>
            </a:r>
          </a:p>
          <a:p>
            <a:pPr lvl="1"/>
            <a:r>
              <a:rPr lang="de-DE" dirty="0">
                <a:sym typeface="Wingdings" pitchFamily="2" charset="2"/>
              </a:rPr>
              <a:t> 4</a:t>
            </a:r>
            <a:r>
              <a:rPr lang="de-DE" baseline="30000" dirty="0">
                <a:sym typeface="Wingdings" pitchFamily="2" charset="2"/>
              </a:rPr>
              <a:t>1</a:t>
            </a:r>
            <a:r>
              <a:rPr lang="de-DE" dirty="0">
                <a:sym typeface="Wingdings" pitchFamily="2" charset="2"/>
              </a:rPr>
              <a:t> = 4 Aminosäuren codierbar</a:t>
            </a:r>
          </a:p>
          <a:p>
            <a:r>
              <a:rPr lang="de-DE" dirty="0"/>
              <a:t>2 Basen </a:t>
            </a:r>
            <a:r>
              <a:rPr lang="de-DE" sz="2400" dirty="0">
                <a:sym typeface="Wingdings" pitchFamily="2" charset="2"/>
              </a:rPr>
              <a:t></a:t>
            </a:r>
            <a:r>
              <a:rPr lang="de-DE" dirty="0">
                <a:sym typeface="Wingdings" pitchFamily="2" charset="2"/>
              </a:rPr>
              <a:t> 1 Aminosäure</a:t>
            </a:r>
          </a:p>
          <a:p>
            <a:pPr lvl="1"/>
            <a:r>
              <a:rPr lang="de-DE" dirty="0">
                <a:sym typeface="Wingdings" pitchFamily="2" charset="2"/>
              </a:rPr>
              <a:t> 4² = 16 Aminosäuren codierbar</a:t>
            </a:r>
          </a:p>
          <a:p>
            <a:r>
              <a:rPr lang="de-DE" dirty="0"/>
              <a:t>3 Basen </a:t>
            </a:r>
            <a:r>
              <a:rPr lang="de-DE" sz="2400" dirty="0">
                <a:sym typeface="Wingdings" pitchFamily="2" charset="2"/>
              </a:rPr>
              <a:t></a:t>
            </a:r>
            <a:r>
              <a:rPr lang="de-DE" dirty="0">
                <a:sym typeface="Wingdings" pitchFamily="2" charset="2"/>
              </a:rPr>
              <a:t> 1 Aminosäure</a:t>
            </a:r>
          </a:p>
          <a:p>
            <a:pPr lvl="1"/>
            <a:r>
              <a:rPr lang="de-DE" dirty="0">
                <a:sym typeface="Wingdings" pitchFamily="2" charset="2"/>
              </a:rPr>
              <a:t> </a:t>
            </a:r>
            <a:r>
              <a:rPr lang="de-DE" b="1" dirty="0">
                <a:sym typeface="Wingdings" pitchFamily="2" charset="2"/>
              </a:rPr>
              <a:t>4³ = 64 Aminosäuren codierbar!</a:t>
            </a:r>
            <a:endParaRPr lang="de-DE" b="1" dirty="0"/>
          </a:p>
        </p:txBody>
      </p:sp>
      <p:pic>
        <p:nvPicPr>
          <p:cNvPr id="4" name="Picture 6" descr="Biologi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6093296"/>
            <a:ext cx="458642" cy="46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iley 4"/>
          <p:cNvSpPr/>
          <p:nvPr/>
        </p:nvSpPr>
        <p:spPr>
          <a:xfrm>
            <a:off x="6588224" y="4869160"/>
            <a:ext cx="432048" cy="43204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Proteinbiosynthese: </a:t>
            </a:r>
            <a:r>
              <a:rPr lang="de-DE" sz="3100" i="1" dirty="0" smtClean="0"/>
              <a:t>vom Gen zum Genprodukt</a:t>
            </a:r>
            <a:endParaRPr lang="de-DE" sz="31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334469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iologi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093296"/>
            <a:ext cx="458642" cy="46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7560840" cy="24172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8"/>
            <a:ext cx="66942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506" name="Picture 2" descr="Eiweiss-molekü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3810000" cy="3590925"/>
          </a:xfrm>
          <a:prstGeom prst="rect">
            <a:avLst/>
          </a:prstGeom>
          <a:noFill/>
        </p:spPr>
      </p:pic>
      <p:pic>
        <p:nvPicPr>
          <p:cNvPr id="21508" name="Picture 4" descr="Hämoglob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2857500" cy="20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de-DE" b="1" dirty="0" smtClean="0"/>
              <a:t>Proteine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Proteine →  </a:t>
            </a:r>
            <a:r>
              <a:rPr lang="de-DE" i="1" dirty="0" err="1" smtClean="0"/>
              <a:t>protos</a:t>
            </a:r>
            <a:r>
              <a:rPr lang="de-DE" dirty="0" smtClean="0"/>
              <a:t> (</a:t>
            </a:r>
            <a:r>
              <a:rPr lang="de-DE" dirty="0" err="1" smtClean="0"/>
              <a:t>gr</a:t>
            </a:r>
            <a:r>
              <a:rPr lang="de-DE" dirty="0" smtClean="0"/>
              <a:t>. = </a:t>
            </a:r>
            <a:r>
              <a:rPr lang="de-DE" i="1" dirty="0" smtClean="0"/>
              <a:t>Erstes, Wichtigstes</a:t>
            </a:r>
            <a:r>
              <a:rPr lang="de-DE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ca. 50.000 verschieden Proteine im menschlichen Körper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ca. 50% des Trockengewichts einer Zelle besteht aus Proteinen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bestehend aus </a:t>
            </a:r>
            <a:r>
              <a:rPr lang="de-DE" smtClean="0"/>
              <a:t>nur 20 </a:t>
            </a:r>
            <a:r>
              <a:rPr lang="de-DE" dirty="0" smtClean="0"/>
              <a:t>verschiedenen Aminosäuren </a:t>
            </a:r>
          </a:p>
          <a:p>
            <a:pPr>
              <a:buFontTx/>
              <a:buChar char="-"/>
            </a:pPr>
            <a:endParaRPr lang="de-DE" dirty="0" smtClean="0"/>
          </a:p>
          <a:p>
            <a:pPr algn="ctr">
              <a:buNone/>
            </a:pPr>
            <a:r>
              <a:rPr lang="de-DE" b="1" dirty="0" smtClean="0"/>
              <a:t>FRAGE: </a:t>
            </a:r>
            <a:r>
              <a:rPr lang="de-DE" i="1" u="sng" dirty="0" smtClean="0"/>
              <a:t>Wozu brauchen wir </a:t>
            </a:r>
            <a:r>
              <a:rPr lang="de-DE" i="1" u="sng" dirty="0" smtClean="0">
                <a:solidFill>
                  <a:srgbClr val="FF00FF"/>
                </a:solidFill>
              </a:rPr>
              <a:t>Proteine</a:t>
            </a:r>
            <a:r>
              <a:rPr lang="de-DE" i="1" u="sng" dirty="0" smtClean="0"/>
              <a:t>?</a:t>
            </a:r>
            <a:endParaRPr lang="de-DE" i="1" u="sng" dirty="0"/>
          </a:p>
          <a:p>
            <a:pPr>
              <a:buNone/>
            </a:pPr>
            <a:endParaRPr lang="de-DE" b="1" i="1" dirty="0" smtClean="0"/>
          </a:p>
          <a:p>
            <a:pPr>
              <a:buNone/>
            </a:pPr>
            <a:r>
              <a:rPr lang="de-DE" dirty="0" smtClean="0"/>
              <a:t>Unterschiedlichsten Funktionen:</a:t>
            </a:r>
          </a:p>
          <a:p>
            <a:pPr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FF00FF"/>
                </a:solidFill>
              </a:rPr>
              <a:t>Biokatalysatoren (2000 Enzyme)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FF00FF"/>
                </a:solidFill>
              </a:rPr>
              <a:t>Muskelkontraktion (</a:t>
            </a:r>
            <a:r>
              <a:rPr lang="de-DE" sz="2600" dirty="0" err="1" smtClean="0">
                <a:solidFill>
                  <a:srgbClr val="FF00FF"/>
                </a:solidFill>
              </a:rPr>
              <a:t>Aktin-Myosinfilamente</a:t>
            </a:r>
            <a:r>
              <a:rPr lang="de-DE" sz="2600" dirty="0" smtClean="0">
                <a:solidFill>
                  <a:srgbClr val="FF00FF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FF00FF"/>
                </a:solidFill>
              </a:rPr>
              <a:t>Gerüstsubstanzen (Kollagen= Bindegewebe; Keratin=Haare)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FF00FF"/>
                </a:solidFill>
              </a:rPr>
              <a:t>Transportfunktion (z.B. Hämoglobin)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FF00FF"/>
                </a:solidFill>
              </a:rPr>
              <a:t>Botenstoffe (z.B. Hormone wie Insulin)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FF00FF"/>
                </a:solidFill>
              </a:rPr>
              <a:t>Speicherproteine (Aminosäuren als Reserve)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FF00FF"/>
                </a:solidFill>
              </a:rPr>
              <a:t>Oberflächenrezeptoren (Aufnahme chemischer Signale; Schutz &amp; Immunantwort)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FF00FF"/>
                </a:solidFill>
              </a:rPr>
              <a:t>Abwehrfunktion (Gifte im Tier- und Pflanzenreich)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FF00FF"/>
                </a:solidFill>
              </a:rPr>
              <a:t>Fortbewegung (Geißeln, </a:t>
            </a:r>
            <a:r>
              <a:rPr lang="de-DE" sz="2600" dirty="0" err="1" smtClean="0">
                <a:solidFill>
                  <a:srgbClr val="FF00FF"/>
                </a:solidFill>
              </a:rPr>
              <a:t>Cilien</a:t>
            </a:r>
            <a:r>
              <a:rPr lang="de-DE" sz="2600" dirty="0" smtClean="0">
                <a:solidFill>
                  <a:srgbClr val="FF00FF"/>
                </a:solidFill>
              </a:rPr>
              <a:t>, etc.)</a:t>
            </a:r>
          </a:p>
        </p:txBody>
      </p:sp>
      <p:pic>
        <p:nvPicPr>
          <p:cNvPr id="4" name="Grafik 3" descr="LOGO_Fachscha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424" y="6165304"/>
            <a:ext cx="461677" cy="462932"/>
          </a:xfrm>
          <a:prstGeom prst="rect">
            <a:avLst/>
          </a:prstGeom>
        </p:spPr>
      </p:pic>
      <p:pic>
        <p:nvPicPr>
          <p:cNvPr id="8194" name="Picture 2" descr="http://www.chemgapedia.de/vsengine/media/vsc/de/ch/8/bc/proteine/pdb_dateien/hem_pdb_altre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6005">
            <a:off x="7092280" y="476672"/>
            <a:ext cx="1477293" cy="1477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9" name="Rectangle 79"/>
          <p:cNvSpPr>
            <a:spLocks noChangeArrowheads="1"/>
          </p:cNvSpPr>
          <p:nvPr/>
        </p:nvSpPr>
        <p:spPr bwMode="auto">
          <a:xfrm>
            <a:off x="4246563" y="2743200"/>
            <a:ext cx="1925637" cy="457200"/>
          </a:xfrm>
          <a:prstGeom prst="rect">
            <a:avLst/>
          </a:prstGeom>
          <a:noFill/>
          <a:ln w="28575" cap="sq">
            <a:solidFill>
              <a:srgbClr val="FF993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057400" y="1905000"/>
            <a:ext cx="2362200" cy="4000500"/>
            <a:chOff x="432" y="1392"/>
            <a:chExt cx="1488" cy="2520"/>
          </a:xfrm>
        </p:grpSpPr>
        <p:grpSp>
          <p:nvGrpSpPr>
            <p:cNvPr id="3" name="Group 39"/>
            <p:cNvGrpSpPr>
              <a:grpSpLocks noChangeAspect="1"/>
            </p:cNvGrpSpPr>
            <p:nvPr/>
          </p:nvGrpSpPr>
          <p:grpSpPr bwMode="auto">
            <a:xfrm>
              <a:off x="432" y="3120"/>
              <a:ext cx="816" cy="792"/>
              <a:chOff x="2448" y="1872"/>
              <a:chExt cx="1632" cy="1584"/>
            </a:xfrm>
          </p:grpSpPr>
          <p:sp>
            <p:nvSpPr>
              <p:cNvPr id="30723" name="Line 3"/>
              <p:cNvSpPr>
                <a:spLocks noChangeAspect="1" noChangeShapeType="1"/>
              </p:cNvSpPr>
              <p:nvPr/>
            </p:nvSpPr>
            <p:spPr bwMode="auto">
              <a:xfrm>
                <a:off x="3312" y="1872"/>
                <a:ext cx="0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4" name="Arc 4"/>
              <p:cNvSpPr>
                <a:spLocks noChangeAspect="1"/>
              </p:cNvSpPr>
              <p:nvPr/>
            </p:nvSpPr>
            <p:spPr bwMode="auto">
              <a:xfrm rot="10800000">
                <a:off x="3312" y="2400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5" name="Line 5"/>
              <p:cNvSpPr>
                <a:spLocks noChangeAspect="1" noChangeShapeType="1"/>
              </p:cNvSpPr>
              <p:nvPr/>
            </p:nvSpPr>
            <p:spPr bwMode="auto">
              <a:xfrm>
                <a:off x="3360" y="2448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6" name="Arc 6"/>
              <p:cNvSpPr>
                <a:spLocks noChangeAspect="1"/>
              </p:cNvSpPr>
              <p:nvPr/>
            </p:nvSpPr>
            <p:spPr bwMode="auto">
              <a:xfrm flipV="1">
                <a:off x="3648" y="2400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7" name="Arc 7"/>
              <p:cNvSpPr>
                <a:spLocks noChangeAspect="1"/>
              </p:cNvSpPr>
              <p:nvPr/>
            </p:nvSpPr>
            <p:spPr bwMode="auto">
              <a:xfrm rot="10800000" flipV="1">
                <a:off x="3696" y="2256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8" name="Arc 8"/>
              <p:cNvSpPr>
                <a:spLocks noChangeAspect="1"/>
              </p:cNvSpPr>
              <p:nvPr/>
            </p:nvSpPr>
            <p:spPr bwMode="auto">
              <a:xfrm rot="16200000" flipV="1">
                <a:off x="3840" y="2256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9" name="Arc 9"/>
              <p:cNvSpPr>
                <a:spLocks noChangeAspect="1"/>
              </p:cNvSpPr>
              <p:nvPr/>
            </p:nvSpPr>
            <p:spPr bwMode="auto">
              <a:xfrm flipV="1">
                <a:off x="3840" y="2496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0" name="Arc 10"/>
              <p:cNvSpPr>
                <a:spLocks noChangeAspect="1"/>
              </p:cNvSpPr>
              <p:nvPr/>
            </p:nvSpPr>
            <p:spPr bwMode="auto">
              <a:xfrm rot="5400000" flipV="1">
                <a:off x="3696" y="2592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1" name="Arc 11"/>
              <p:cNvSpPr>
                <a:spLocks noChangeAspect="1"/>
              </p:cNvSpPr>
              <p:nvPr/>
            </p:nvSpPr>
            <p:spPr bwMode="auto">
              <a:xfrm rot="16200000" flipV="1">
                <a:off x="3648" y="2544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2" name="Line 12"/>
              <p:cNvSpPr>
                <a:spLocks noChangeAspect="1" noChangeShapeType="1"/>
              </p:cNvSpPr>
              <p:nvPr/>
            </p:nvSpPr>
            <p:spPr bwMode="auto">
              <a:xfrm>
                <a:off x="3360" y="2544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3" name="Arc 13"/>
              <p:cNvSpPr>
                <a:spLocks noChangeAspect="1"/>
              </p:cNvSpPr>
              <p:nvPr/>
            </p:nvSpPr>
            <p:spPr bwMode="auto">
              <a:xfrm rot="16200000">
                <a:off x="3312" y="2544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4" name="Arc 14"/>
              <p:cNvSpPr>
                <a:spLocks noChangeAspect="1"/>
              </p:cNvSpPr>
              <p:nvPr/>
            </p:nvSpPr>
            <p:spPr bwMode="auto">
              <a:xfrm rot="32400000">
                <a:off x="3312" y="2592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5" name="Arc 15"/>
              <p:cNvSpPr>
                <a:spLocks noChangeAspect="1"/>
              </p:cNvSpPr>
              <p:nvPr/>
            </p:nvSpPr>
            <p:spPr bwMode="auto">
              <a:xfrm rot="43200000">
                <a:off x="3360" y="2640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6" name="Arc 16"/>
              <p:cNvSpPr>
                <a:spLocks noChangeAspect="1"/>
              </p:cNvSpPr>
              <p:nvPr/>
            </p:nvSpPr>
            <p:spPr bwMode="auto">
              <a:xfrm rot="48600000">
                <a:off x="3360" y="2688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7" name="Arc 17"/>
              <p:cNvSpPr>
                <a:spLocks noChangeAspect="1"/>
              </p:cNvSpPr>
              <p:nvPr/>
            </p:nvSpPr>
            <p:spPr bwMode="auto">
              <a:xfrm rot="59400000">
                <a:off x="3312" y="2736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8" name="Line 18"/>
              <p:cNvSpPr>
                <a:spLocks noChangeAspect="1" noChangeShapeType="1"/>
              </p:cNvSpPr>
              <p:nvPr/>
            </p:nvSpPr>
            <p:spPr bwMode="auto">
              <a:xfrm>
                <a:off x="3312" y="2784"/>
                <a:ext cx="0" cy="24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" name="Group 25"/>
              <p:cNvGrpSpPr>
                <a:grpSpLocks noChangeAspect="1"/>
              </p:cNvGrpSpPr>
              <p:nvPr/>
            </p:nvGrpSpPr>
            <p:grpSpPr bwMode="auto">
              <a:xfrm rot="5400000">
                <a:off x="3048" y="3000"/>
                <a:ext cx="432" cy="480"/>
                <a:chOff x="3744" y="2352"/>
                <a:chExt cx="432" cy="480"/>
              </a:xfrm>
            </p:grpSpPr>
            <p:sp>
              <p:nvSpPr>
                <p:cNvPr id="30739" name="Arc 19"/>
                <p:cNvSpPr>
                  <a:spLocks noChangeAspect="1"/>
                </p:cNvSpPr>
                <p:nvPr/>
              </p:nvSpPr>
              <p:spPr bwMode="auto">
                <a:xfrm flipV="1">
                  <a:off x="3744" y="2496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40" name="Arc 20"/>
                <p:cNvSpPr>
                  <a:spLocks noChangeAspect="1"/>
                </p:cNvSpPr>
                <p:nvPr/>
              </p:nvSpPr>
              <p:spPr bwMode="auto">
                <a:xfrm rot="10800000" flipV="1">
                  <a:off x="3792" y="2352"/>
                  <a:ext cx="14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41" name="Arc 21"/>
                <p:cNvSpPr>
                  <a:spLocks noChangeAspect="1"/>
                </p:cNvSpPr>
                <p:nvPr/>
              </p:nvSpPr>
              <p:spPr bwMode="auto">
                <a:xfrm rot="16200000" flipV="1">
                  <a:off x="3936" y="2352"/>
                  <a:ext cx="240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42" name="Arc 22"/>
                <p:cNvSpPr>
                  <a:spLocks noChangeAspect="1"/>
                </p:cNvSpPr>
                <p:nvPr/>
              </p:nvSpPr>
              <p:spPr bwMode="auto">
                <a:xfrm flipV="1">
                  <a:off x="3936" y="2592"/>
                  <a:ext cx="240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43" name="Arc 23"/>
                <p:cNvSpPr>
                  <a:spLocks noChangeAspect="1"/>
                </p:cNvSpPr>
                <p:nvPr/>
              </p:nvSpPr>
              <p:spPr bwMode="auto">
                <a:xfrm rot="5400000" flipV="1">
                  <a:off x="3792" y="2688"/>
                  <a:ext cx="14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44" name="Arc 24"/>
                <p:cNvSpPr>
                  <a:spLocks noChangeAspect="1"/>
                </p:cNvSpPr>
                <p:nvPr/>
              </p:nvSpPr>
              <p:spPr bwMode="auto">
                <a:xfrm rot="16200000" flipV="1">
                  <a:off x="3744" y="2640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0746" name="Line 26"/>
              <p:cNvSpPr>
                <a:spLocks noChangeAspect="1" noChangeShapeType="1"/>
              </p:cNvSpPr>
              <p:nvPr/>
            </p:nvSpPr>
            <p:spPr bwMode="auto">
              <a:xfrm>
                <a:off x="3216" y="2592"/>
                <a:ext cx="0" cy="43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47" name="Arc 27"/>
              <p:cNvSpPr>
                <a:spLocks noChangeAspect="1"/>
              </p:cNvSpPr>
              <p:nvPr/>
            </p:nvSpPr>
            <p:spPr bwMode="auto">
              <a:xfrm rot="21600000">
                <a:off x="3168" y="2544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48" name="Line 28"/>
              <p:cNvSpPr>
                <a:spLocks noChangeAspect="1" noChangeShapeType="1"/>
              </p:cNvSpPr>
              <p:nvPr/>
            </p:nvSpPr>
            <p:spPr bwMode="auto">
              <a:xfrm>
                <a:off x="2880" y="2544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oup 29"/>
              <p:cNvGrpSpPr>
                <a:grpSpLocks noChangeAspect="1"/>
              </p:cNvGrpSpPr>
              <p:nvPr/>
            </p:nvGrpSpPr>
            <p:grpSpPr bwMode="auto">
              <a:xfrm rot="10800000">
                <a:off x="2448" y="2256"/>
                <a:ext cx="432" cy="480"/>
                <a:chOff x="3744" y="2352"/>
                <a:chExt cx="432" cy="480"/>
              </a:xfrm>
            </p:grpSpPr>
            <p:sp>
              <p:nvSpPr>
                <p:cNvPr id="30750" name="Arc 30"/>
                <p:cNvSpPr>
                  <a:spLocks noChangeAspect="1"/>
                </p:cNvSpPr>
                <p:nvPr/>
              </p:nvSpPr>
              <p:spPr bwMode="auto">
                <a:xfrm flipV="1">
                  <a:off x="3744" y="2496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51" name="Arc 31"/>
                <p:cNvSpPr>
                  <a:spLocks noChangeAspect="1"/>
                </p:cNvSpPr>
                <p:nvPr/>
              </p:nvSpPr>
              <p:spPr bwMode="auto">
                <a:xfrm rot="10800000" flipV="1">
                  <a:off x="3792" y="2352"/>
                  <a:ext cx="14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52" name="Arc 32"/>
                <p:cNvSpPr>
                  <a:spLocks noChangeAspect="1"/>
                </p:cNvSpPr>
                <p:nvPr/>
              </p:nvSpPr>
              <p:spPr bwMode="auto">
                <a:xfrm rot="16200000" flipV="1">
                  <a:off x="3936" y="2352"/>
                  <a:ext cx="240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53" name="Arc 33"/>
                <p:cNvSpPr>
                  <a:spLocks noChangeAspect="1"/>
                </p:cNvSpPr>
                <p:nvPr/>
              </p:nvSpPr>
              <p:spPr bwMode="auto">
                <a:xfrm flipV="1">
                  <a:off x="3936" y="2592"/>
                  <a:ext cx="240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54" name="Arc 34"/>
                <p:cNvSpPr>
                  <a:spLocks noChangeAspect="1"/>
                </p:cNvSpPr>
                <p:nvPr/>
              </p:nvSpPr>
              <p:spPr bwMode="auto">
                <a:xfrm rot="5400000" flipV="1">
                  <a:off x="3792" y="2688"/>
                  <a:ext cx="14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55" name="Arc 35"/>
                <p:cNvSpPr>
                  <a:spLocks noChangeAspect="1"/>
                </p:cNvSpPr>
                <p:nvPr/>
              </p:nvSpPr>
              <p:spPr bwMode="auto">
                <a:xfrm rot="16200000" flipV="1">
                  <a:off x="3744" y="2640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0756" name="Line 36"/>
              <p:cNvSpPr>
                <a:spLocks noChangeAspect="1" noChangeShapeType="1"/>
              </p:cNvSpPr>
              <p:nvPr/>
            </p:nvSpPr>
            <p:spPr bwMode="auto">
              <a:xfrm>
                <a:off x="2880" y="2448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57" name="Arc 37"/>
              <p:cNvSpPr>
                <a:spLocks noChangeAspect="1"/>
              </p:cNvSpPr>
              <p:nvPr/>
            </p:nvSpPr>
            <p:spPr bwMode="auto">
              <a:xfrm rot="27000000">
                <a:off x="3168" y="2400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58" name="Line 38"/>
              <p:cNvSpPr>
                <a:spLocks noChangeAspect="1" noChangeShapeType="1"/>
              </p:cNvSpPr>
              <p:nvPr/>
            </p:nvSpPr>
            <p:spPr bwMode="auto">
              <a:xfrm>
                <a:off x="3216" y="2064"/>
                <a:ext cx="0" cy="33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768" y="264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P</a:t>
              </a:r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768" y="2928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 flipV="1">
              <a:off x="864" y="283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3" name="Line 43"/>
            <p:cNvSpPr>
              <a:spLocks noChangeShapeType="1"/>
            </p:cNvSpPr>
            <p:nvPr/>
          </p:nvSpPr>
          <p:spPr bwMode="auto">
            <a:xfrm flipH="1">
              <a:off x="672" y="2736"/>
              <a:ext cx="96" cy="0"/>
            </a:xfrm>
            <a:prstGeom prst="line">
              <a:avLst/>
            </a:prstGeom>
            <a:noFill/>
            <a:ln w="38100" cap="sq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480" y="264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66" name="Line 46"/>
            <p:cNvSpPr>
              <a:spLocks noChangeShapeType="1"/>
            </p:cNvSpPr>
            <p:nvPr/>
          </p:nvSpPr>
          <p:spPr bwMode="auto">
            <a:xfrm rot="5400000" flipV="1">
              <a:off x="1008" y="2688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1056" y="264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  <a:r>
                <a:rPr lang="de-DE" sz="1800" baseline="30000">
                  <a:latin typeface="Arial" charset="0"/>
                </a:rPr>
                <a:t>-</a:t>
              </a:r>
              <a:endParaRPr lang="de-DE" sz="1800">
                <a:latin typeface="Arial" charset="0"/>
              </a:endParaRPr>
            </a:p>
          </p:txBody>
        </p:sp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 flipV="1">
              <a:off x="864" y="2544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9" name="Rectangle 49"/>
            <p:cNvSpPr>
              <a:spLocks noChangeArrowheads="1"/>
            </p:cNvSpPr>
            <p:nvPr/>
          </p:nvSpPr>
          <p:spPr bwMode="auto">
            <a:xfrm>
              <a:off x="768" y="2352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70" name="Line 50"/>
            <p:cNvSpPr>
              <a:spLocks noChangeShapeType="1"/>
            </p:cNvSpPr>
            <p:nvPr/>
          </p:nvSpPr>
          <p:spPr bwMode="auto">
            <a:xfrm flipV="1">
              <a:off x="864" y="225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>
              <a:off x="624" y="2064"/>
              <a:ext cx="336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H</a:t>
              </a:r>
              <a:r>
                <a:rPr lang="de-DE" sz="1800" baseline="-25000">
                  <a:latin typeface="Arial" charset="0"/>
                </a:rPr>
                <a:t>2</a:t>
              </a:r>
              <a:r>
                <a:rPr lang="de-DE" sz="1800">
                  <a:latin typeface="Arial" charset="0"/>
                </a:rPr>
                <a:t>C</a:t>
              </a:r>
            </a:p>
          </p:txBody>
        </p:sp>
        <p:sp>
          <p:nvSpPr>
            <p:cNvPr id="30772" name="Line 52"/>
            <p:cNvSpPr>
              <a:spLocks noChangeShapeType="1"/>
            </p:cNvSpPr>
            <p:nvPr/>
          </p:nvSpPr>
          <p:spPr bwMode="auto">
            <a:xfrm>
              <a:off x="960" y="2160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3" name="AutoShape 53"/>
            <p:cNvSpPr>
              <a:spLocks noChangeArrowheads="1"/>
            </p:cNvSpPr>
            <p:nvPr/>
          </p:nvSpPr>
          <p:spPr bwMode="auto">
            <a:xfrm rot="-5400000">
              <a:off x="900" y="1500"/>
              <a:ext cx="672" cy="648"/>
            </a:xfrm>
            <a:prstGeom prst="pentagon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4" name="Rectangle 54"/>
            <p:cNvSpPr>
              <a:spLocks noChangeArrowheads="1"/>
            </p:cNvSpPr>
            <p:nvPr/>
          </p:nvSpPr>
          <p:spPr bwMode="auto">
            <a:xfrm>
              <a:off x="816" y="1728"/>
              <a:ext cx="192" cy="192"/>
            </a:xfrm>
            <a:prstGeom prst="rect">
              <a:avLst/>
            </a:prstGeom>
            <a:solidFill>
              <a:srgbClr val="3366CC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75" name="Line 55"/>
            <p:cNvSpPr>
              <a:spLocks noChangeShapeType="1"/>
            </p:cNvSpPr>
            <p:nvPr/>
          </p:nvSpPr>
          <p:spPr bwMode="auto">
            <a:xfrm>
              <a:off x="1440" y="2031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6" name="Rectangle 56"/>
            <p:cNvSpPr>
              <a:spLocks noChangeArrowheads="1"/>
            </p:cNvSpPr>
            <p:nvPr/>
          </p:nvSpPr>
          <p:spPr bwMode="auto">
            <a:xfrm>
              <a:off x="1728" y="1935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OH</a:t>
              </a:r>
            </a:p>
          </p:txBody>
        </p:sp>
        <p:sp>
          <p:nvSpPr>
            <p:cNvPr id="30777" name="Line 57"/>
            <p:cNvSpPr>
              <a:spLocks noChangeShapeType="1"/>
            </p:cNvSpPr>
            <p:nvPr/>
          </p:nvSpPr>
          <p:spPr bwMode="auto">
            <a:xfrm>
              <a:off x="1440" y="1617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8" name="Rectangle 58"/>
            <p:cNvSpPr>
              <a:spLocks noChangeArrowheads="1"/>
            </p:cNvSpPr>
            <p:nvPr/>
          </p:nvSpPr>
          <p:spPr bwMode="auto">
            <a:xfrm>
              <a:off x="1728" y="1521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OH</a:t>
              </a:r>
            </a:p>
          </p:txBody>
        </p:sp>
        <p:sp>
          <p:nvSpPr>
            <p:cNvPr id="30779" name="Line 59"/>
            <p:cNvSpPr>
              <a:spLocks noChangeShapeType="1"/>
            </p:cNvSpPr>
            <p:nvPr/>
          </p:nvSpPr>
          <p:spPr bwMode="auto">
            <a:xfrm>
              <a:off x="960" y="1488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0" name="Rectangle 60"/>
            <p:cNvSpPr>
              <a:spLocks noChangeArrowheads="1"/>
            </p:cNvSpPr>
            <p:nvPr/>
          </p:nvSpPr>
          <p:spPr bwMode="auto">
            <a:xfrm>
              <a:off x="480" y="1392"/>
              <a:ext cx="480" cy="19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Adenin</a:t>
              </a:r>
            </a:p>
          </p:txBody>
        </p:sp>
      </p:grp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5410200" y="2057400"/>
            <a:ext cx="2209800" cy="1219200"/>
            <a:chOff x="2256" y="1680"/>
            <a:chExt cx="1392" cy="768"/>
          </a:xfrm>
        </p:grpSpPr>
        <p:sp>
          <p:nvSpPr>
            <p:cNvPr id="30781" name="Rectangle 61"/>
            <p:cNvSpPr>
              <a:spLocks noChangeArrowheads="1"/>
            </p:cNvSpPr>
            <p:nvPr/>
          </p:nvSpPr>
          <p:spPr bwMode="auto">
            <a:xfrm>
              <a:off x="2736" y="1968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C</a:t>
              </a:r>
            </a:p>
          </p:txBody>
        </p:sp>
        <p:sp>
          <p:nvSpPr>
            <p:cNvPr id="30782" name="Line 62"/>
            <p:cNvSpPr>
              <a:spLocks noChangeShapeType="1"/>
            </p:cNvSpPr>
            <p:nvPr/>
          </p:nvSpPr>
          <p:spPr bwMode="auto">
            <a:xfrm flipV="1">
              <a:off x="3120" y="187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3" name="Line 63"/>
            <p:cNvSpPr>
              <a:spLocks noChangeShapeType="1"/>
            </p:cNvSpPr>
            <p:nvPr/>
          </p:nvSpPr>
          <p:spPr bwMode="auto">
            <a:xfrm flipV="1">
              <a:off x="3120" y="2160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4" name="Line 64"/>
            <p:cNvSpPr>
              <a:spLocks noChangeShapeType="1"/>
            </p:cNvSpPr>
            <p:nvPr/>
          </p:nvSpPr>
          <p:spPr bwMode="auto">
            <a:xfrm rot="5400000" flipV="1">
              <a:off x="2976" y="201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5" name="Line 65"/>
            <p:cNvSpPr>
              <a:spLocks noChangeShapeType="1"/>
            </p:cNvSpPr>
            <p:nvPr/>
          </p:nvSpPr>
          <p:spPr bwMode="auto">
            <a:xfrm rot="5400000" flipV="1">
              <a:off x="3264" y="201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6" name="Rectangle 66"/>
            <p:cNvSpPr>
              <a:spLocks noChangeArrowheads="1"/>
            </p:cNvSpPr>
            <p:nvPr/>
          </p:nvSpPr>
          <p:spPr bwMode="auto">
            <a:xfrm>
              <a:off x="3024" y="1968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dirty="0">
                  <a:latin typeface="Arial" charset="0"/>
                </a:rPr>
                <a:t>C</a:t>
              </a:r>
            </a:p>
          </p:txBody>
        </p:sp>
        <p:sp>
          <p:nvSpPr>
            <p:cNvPr id="30787" name="Line 67"/>
            <p:cNvSpPr>
              <a:spLocks noChangeShapeType="1"/>
            </p:cNvSpPr>
            <p:nvPr/>
          </p:nvSpPr>
          <p:spPr bwMode="auto">
            <a:xfrm flipH="1" flipV="1">
              <a:off x="2688" y="1920"/>
              <a:ext cx="96" cy="96"/>
            </a:xfrm>
            <a:prstGeom prst="line">
              <a:avLst/>
            </a:prstGeom>
            <a:noFill/>
            <a:ln w="38100" cap="sq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8" name="Rectangle 68"/>
            <p:cNvSpPr>
              <a:spLocks noChangeArrowheads="1"/>
            </p:cNvSpPr>
            <p:nvPr/>
          </p:nvSpPr>
          <p:spPr bwMode="auto">
            <a:xfrm>
              <a:off x="2544" y="177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89" name="Line 69"/>
            <p:cNvSpPr>
              <a:spLocks noChangeShapeType="1"/>
            </p:cNvSpPr>
            <p:nvPr/>
          </p:nvSpPr>
          <p:spPr bwMode="auto">
            <a:xfrm rot="5400000" flipH="1" flipV="1">
              <a:off x="2688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0" name="Rectangle 70"/>
            <p:cNvSpPr>
              <a:spLocks noChangeArrowheads="1"/>
            </p:cNvSpPr>
            <p:nvPr/>
          </p:nvSpPr>
          <p:spPr bwMode="auto">
            <a:xfrm>
              <a:off x="2544" y="216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92" name="Rectangle 72"/>
            <p:cNvSpPr>
              <a:spLocks noChangeArrowheads="1"/>
            </p:cNvSpPr>
            <p:nvPr/>
          </p:nvSpPr>
          <p:spPr bwMode="auto">
            <a:xfrm>
              <a:off x="2256" y="216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H</a:t>
              </a:r>
            </a:p>
          </p:txBody>
        </p:sp>
        <p:sp>
          <p:nvSpPr>
            <p:cNvPr id="30793" name="Line 73"/>
            <p:cNvSpPr>
              <a:spLocks noChangeShapeType="1"/>
            </p:cNvSpPr>
            <p:nvPr/>
          </p:nvSpPr>
          <p:spPr bwMode="auto">
            <a:xfrm rot="5400000" flipV="1">
              <a:off x="2496" y="2208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4" name="Rectangle 74"/>
            <p:cNvSpPr>
              <a:spLocks noChangeArrowheads="1"/>
            </p:cNvSpPr>
            <p:nvPr/>
          </p:nvSpPr>
          <p:spPr bwMode="auto">
            <a:xfrm>
              <a:off x="3024" y="168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H</a:t>
              </a:r>
            </a:p>
          </p:txBody>
        </p:sp>
        <p:sp>
          <p:nvSpPr>
            <p:cNvPr id="30795" name="Rectangle 75"/>
            <p:cNvSpPr>
              <a:spLocks noChangeArrowheads="1"/>
            </p:cNvSpPr>
            <p:nvPr/>
          </p:nvSpPr>
          <p:spPr bwMode="auto">
            <a:xfrm>
              <a:off x="3024" y="22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R</a:t>
              </a:r>
            </a:p>
          </p:txBody>
        </p:sp>
        <p:sp>
          <p:nvSpPr>
            <p:cNvPr id="30796" name="Rectangle 76"/>
            <p:cNvSpPr>
              <a:spLocks noChangeArrowheads="1"/>
            </p:cNvSpPr>
            <p:nvPr/>
          </p:nvSpPr>
          <p:spPr bwMode="auto">
            <a:xfrm>
              <a:off x="3312" y="1968"/>
              <a:ext cx="336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NH</a:t>
              </a:r>
              <a:r>
                <a:rPr lang="de-DE" sz="1800" baseline="-25000">
                  <a:latin typeface="Arial" charset="0"/>
                </a:rPr>
                <a:t>2</a:t>
              </a:r>
              <a:endParaRPr lang="de-DE" sz="1800">
                <a:latin typeface="Arial" charset="0"/>
              </a:endParaRPr>
            </a:p>
          </p:txBody>
        </p:sp>
      </p:grpSp>
      <p:sp>
        <p:nvSpPr>
          <p:cNvPr id="78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Proteine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772816"/>
            <a:ext cx="367240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4653136"/>
            <a:ext cx="5050904" cy="562074"/>
          </a:xfrm>
        </p:spPr>
        <p:txBody>
          <a:bodyPr>
            <a:normAutofit/>
          </a:bodyPr>
          <a:lstStyle/>
          <a:p>
            <a:r>
              <a:rPr lang="de-DE" sz="2800" dirty="0"/>
              <a:t>Verknüpfung mit Aminosäure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9" grpId="0" animBg="1"/>
      <p:bldP spid="3079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olie_Raumstruktur-Prote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5215"/>
            <a:ext cx="2520280" cy="671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einrich\Documents\SCHULE\BIO-Material\zKl.11\Cytologie\Nahrungsbestandteile\Bild_Aminosäu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0"/>
            <a:ext cx="2549491" cy="6741368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563888" y="2708920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9" name="Grafik 8" descr="LOGO_Fachschaf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461677" cy="46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Folie_Raumstruktur der Proteine-gesa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010" y="332656"/>
            <a:ext cx="8409150" cy="6264696"/>
          </a:xfrm>
          <a:prstGeom prst="rect">
            <a:avLst/>
          </a:prstGeom>
        </p:spPr>
      </p:pic>
      <p:pic>
        <p:nvPicPr>
          <p:cNvPr id="7" name="Grafik 6" descr="LOGO_Fachsch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37312"/>
            <a:ext cx="461677" cy="46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Folie_Raumstruktur der Proteine-Sekundä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5060"/>
            <a:ext cx="6336704" cy="6713362"/>
          </a:xfrm>
        </p:spPr>
      </p:pic>
      <p:pic>
        <p:nvPicPr>
          <p:cNvPr id="5" name="Grafik 4" descr="LOGO_Fachsch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165304"/>
            <a:ext cx="461677" cy="46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Folie_Raumstruktur der Proteine-Quartä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410" y="525412"/>
            <a:ext cx="8719070" cy="5999932"/>
          </a:xfrm>
        </p:spPr>
      </p:pic>
      <p:pic>
        <p:nvPicPr>
          <p:cNvPr id="5" name="Grafik 4" descr="LOGO_Fachsch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6165304"/>
            <a:ext cx="461677" cy="46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inrich\Documents\SCHULE\BIO-Material\zKl.11\Cytologie\Nahrungsbestandteile\AB_Recherche Prote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5673"/>
            <a:ext cx="4608511" cy="6697793"/>
          </a:xfrm>
          <a:prstGeom prst="rect">
            <a:avLst/>
          </a:prstGeom>
          <a:noFill/>
        </p:spPr>
      </p:pic>
      <p:pic>
        <p:nvPicPr>
          <p:cNvPr id="5" name="Grafik 4" descr="LOGO_Fachsch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6165304"/>
            <a:ext cx="461677" cy="46293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051720" y="548680"/>
            <a:ext cx="691276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Aus Aminosäuren</a:t>
            </a: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Bindung zwischen den Aminosäuren. Sie entsteht unter Wasserabspaltung zwischen den Aminogruppen der einen Aminosäure und der </a:t>
            </a:r>
            <a:r>
              <a:rPr lang="de-DE" sz="1100" dirty="0" err="1" smtClean="0">
                <a:solidFill>
                  <a:srgbClr val="FF0000"/>
                </a:solidFill>
              </a:rPr>
              <a:t>Carboxylgruppe</a:t>
            </a:r>
            <a:r>
              <a:rPr lang="de-DE" sz="1100" dirty="0" smtClean="0">
                <a:solidFill>
                  <a:srgbClr val="FF0000"/>
                </a:solidFill>
              </a:rPr>
              <a:t> der zweiten. </a:t>
            </a:r>
            <a:r>
              <a:rPr lang="de-DE" sz="1100" dirty="0" err="1" smtClean="0">
                <a:solidFill>
                  <a:srgbClr val="FF0000"/>
                </a:solidFill>
              </a:rPr>
              <a:t>Peptidbindungen</a:t>
            </a:r>
            <a:r>
              <a:rPr lang="de-DE" sz="1100" dirty="0" smtClean="0">
                <a:solidFill>
                  <a:srgbClr val="FF0000"/>
                </a:solidFill>
              </a:rPr>
              <a:t> bilden das Rückgrat der Proteine.</a:t>
            </a: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Wasserstoffbrücken stabilisieren die Sekundär-</a:t>
            </a: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Struktur des Proteins (Helix oder Faltblatt)</a:t>
            </a: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Sie tragen zum Zusammenhalt der</a:t>
            </a: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Tertiärstruktur bei.</a:t>
            </a: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Anordnung der Faltblätter und Helices im Raum. Sie entsteht durch Auffaltung der Proteinketten und durch ionische, </a:t>
            </a: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Kovalente und hydrophobe Wechselwirkungen in dieser räumlichen Struktur.</a:t>
            </a: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1100" dirty="0" err="1" smtClean="0">
                <a:solidFill>
                  <a:srgbClr val="FF0000"/>
                </a:solidFill>
              </a:rPr>
              <a:t>Cystein</a:t>
            </a:r>
            <a:r>
              <a:rPr lang="de-DE" sz="1100" dirty="0" smtClean="0">
                <a:solidFill>
                  <a:srgbClr val="FF0000"/>
                </a:solidFill>
              </a:rPr>
              <a:t> 4 mal</a:t>
            </a: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Glutaminsäure (</a:t>
            </a:r>
            <a:r>
              <a:rPr lang="de-DE" sz="1100" dirty="0" err="1" smtClean="0">
                <a:solidFill>
                  <a:srgbClr val="FF0000"/>
                </a:solidFill>
              </a:rPr>
              <a:t>Carboxylrest</a:t>
            </a:r>
            <a:r>
              <a:rPr lang="de-DE" sz="1100" dirty="0" smtClean="0">
                <a:solidFill>
                  <a:srgbClr val="FF0000"/>
                </a:solidFill>
              </a:rPr>
              <a:t>), Asparaginsäure (</a:t>
            </a:r>
            <a:r>
              <a:rPr lang="de-DE" sz="1100" dirty="0" err="1" smtClean="0">
                <a:solidFill>
                  <a:srgbClr val="FF0000"/>
                </a:solidFill>
              </a:rPr>
              <a:t>Carboxylrest</a:t>
            </a:r>
            <a:r>
              <a:rPr lang="de-DE" sz="1100" dirty="0" smtClean="0">
                <a:solidFill>
                  <a:srgbClr val="FF0000"/>
                </a:solidFill>
              </a:rPr>
              <a:t>), Lysin (Aminogruppe), Histidin (Aminogruppe)</a:t>
            </a: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Arginin (Aminogruppe)</a:t>
            </a: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11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a) Es können max. 5 ionische Wechselwirkungen zustande kommen</a:t>
            </a:r>
          </a:p>
          <a:p>
            <a:pPr>
              <a:buFont typeface="Arial" pitchFamily="34" charset="0"/>
              <a:buChar char="•"/>
            </a:pPr>
            <a:r>
              <a:rPr lang="de-DE" sz="1100" dirty="0" smtClean="0">
                <a:solidFill>
                  <a:srgbClr val="FF0000"/>
                </a:solidFill>
              </a:rPr>
              <a:t>b) Es kann nur eine </a:t>
            </a:r>
            <a:r>
              <a:rPr lang="de-DE" sz="1100" dirty="0" err="1" smtClean="0">
                <a:solidFill>
                  <a:srgbClr val="FF0000"/>
                </a:solidFill>
              </a:rPr>
              <a:t>Disulfidbrücke</a:t>
            </a:r>
            <a:r>
              <a:rPr lang="de-DE" sz="1100" dirty="0" smtClean="0">
                <a:solidFill>
                  <a:srgbClr val="FF0000"/>
                </a:solidFill>
              </a:rPr>
              <a:t> gebildet werden.</a:t>
            </a:r>
            <a:endParaRPr lang="de-DE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Bildschirmpräsentation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Proteine </vt:lpstr>
      <vt:lpstr>Folie 2</vt:lpstr>
      <vt:lpstr>Proteine</vt:lpstr>
      <vt:lpstr>Verknüpfung mit Aminosäure</vt:lpstr>
      <vt:lpstr>Folie 5</vt:lpstr>
      <vt:lpstr>Folie 6</vt:lpstr>
      <vt:lpstr>Folie 7</vt:lpstr>
      <vt:lpstr>Folie 8</vt:lpstr>
      <vt:lpstr>Folie 9</vt:lpstr>
      <vt:lpstr>Proteine</vt:lpstr>
      <vt:lpstr>Protein bio synthese </vt:lpstr>
      <vt:lpstr>Folie 12</vt:lpstr>
      <vt:lpstr>Folie 13</vt:lpstr>
      <vt:lpstr>Ausganssituation</vt:lpstr>
      <vt:lpstr>Verschlüsselung</vt:lpstr>
      <vt:lpstr>Proteinbiosynthese: vom Gen zum Genprodukt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Weinrich</dc:creator>
  <cp:lastModifiedBy>Weinrich</cp:lastModifiedBy>
  <cp:revision>21</cp:revision>
  <dcterms:created xsi:type="dcterms:W3CDTF">2012-09-19T06:42:23Z</dcterms:created>
  <dcterms:modified xsi:type="dcterms:W3CDTF">2017-09-14T08:24:18Z</dcterms:modified>
</cp:coreProperties>
</file>