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1"/>
    <p:restoredTop sz="94762"/>
  </p:normalViewPr>
  <p:slideViewPr>
    <p:cSldViewPr snapToGrid="0" snapToObjects="1">
      <p:cViewPr varScale="1">
        <p:scale>
          <a:sx n="100" d="100"/>
          <a:sy n="100" d="100"/>
        </p:scale>
        <p:origin x="-2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1300F-86D4-4144-8FDD-837E0F369CFD}" type="datetimeFigureOut">
              <a:rPr lang="de-DE" smtClean="0"/>
              <a:pPr/>
              <a:t>28.04.2020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7F1AD-659E-0A4B-8196-A9F74476AEA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4384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F1AD-659E-0A4B-8196-A9F74476AEA3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32234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D4D3E9A-BE53-3A47-B6FE-E37B6F6A8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D7B2228E-3F8E-C249-B0D5-1FFF5084B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61426AC-691B-2C45-A459-9EE2FAA2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55A-194F-E34D-BBA3-6F1FF8017B25}" type="datetimeFigureOut">
              <a:rPr lang="de-DE" smtClean="0"/>
              <a:pPr/>
              <a:t>28.04.2020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9744979F-92F0-4C4E-BFD7-0FF945C6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03C3314-2450-DF44-9F36-3E19EEDC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3E80-DDFD-784E-9B13-16A1E3A4A5F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67984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23F18A8-D6BA-954F-9A38-85CA164B2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B12ED3C4-00C0-884F-AC61-8BBEA9D58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8A7A4D91-43E3-8D4E-9099-E3994E4BF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55A-194F-E34D-BBA3-6F1FF8017B25}" type="datetimeFigureOut">
              <a:rPr lang="de-DE" smtClean="0"/>
              <a:pPr/>
              <a:t>28.04.2020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ED3CAC41-F7D1-BD48-AC42-24295E1F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5E25ABB5-CCF6-6B4E-9F55-FF934425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3E80-DDFD-784E-9B13-16A1E3A4A5F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81869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="" xmlns:a16="http://schemas.microsoft.com/office/drawing/2014/main" id="{DB5EF1A8-E113-9847-854C-4CD27C637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F024DAB0-6AE0-1F49-A67A-60FEE9077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437B2CF3-5E8F-E746-8E44-9E725D026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55A-194F-E34D-BBA3-6F1FF8017B25}" type="datetimeFigureOut">
              <a:rPr lang="de-DE" smtClean="0"/>
              <a:pPr/>
              <a:t>28.04.2020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CE0B9BCD-8DF2-A14D-8E37-978C9C30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1D9E1C8D-9BE5-5C48-B570-D1446CB4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3E80-DDFD-784E-9B13-16A1E3A4A5F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84436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E5846D9-6D27-4E47-8C28-003F42EFE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DBA1259-2316-0B49-A406-0E663E7FB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81CBDA0E-93DC-7649-B5B5-7FAF0289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55A-194F-E34D-BBA3-6F1FF8017B25}" type="datetimeFigureOut">
              <a:rPr lang="de-DE" smtClean="0"/>
              <a:pPr/>
              <a:t>28.04.2020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08DA28A6-F5C9-2B44-9A16-7F54E5E63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783B3FE2-3D6A-324A-8479-FA4FDD3A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3E80-DDFD-784E-9B13-16A1E3A4A5F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52299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6EB8794-F71B-9C4C-A56F-125BF87B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40CD6B1E-B1D8-3A41-89D2-A1D0CCFDE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9460B418-F463-B04A-A9D3-F89F6DEB2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55A-194F-E34D-BBA3-6F1FF8017B25}" type="datetimeFigureOut">
              <a:rPr lang="de-DE" smtClean="0"/>
              <a:pPr/>
              <a:t>28.04.2020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DCBA6DB9-00C0-F14B-87C6-11C26F835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B856A62A-4228-2E48-BBF8-470D9242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3E80-DDFD-784E-9B13-16A1E3A4A5F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10318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434C365-0468-CF45-B897-6EC9330C5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4C75ACA9-A3D5-E94B-A0D5-7FC9407B4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728F63DA-671A-C54A-A02D-F6562DA29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AC937EA2-25E0-164B-839E-AD0718333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55A-194F-E34D-BBA3-6F1FF8017B25}" type="datetimeFigureOut">
              <a:rPr lang="de-DE" smtClean="0"/>
              <a:pPr/>
              <a:t>28.04.2020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D66073FC-F9B9-A549-98FA-91FAFCCDB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F4C81042-4D69-054F-8F8F-18091515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3E80-DDFD-784E-9B13-16A1E3A4A5F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4094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74D5B6D-0F91-C54D-B5AD-D00B05B1F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E07FF1BD-9921-2148-8869-425FB6D73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87D7C396-B846-7C4A-8AA6-D7C202B10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E2B09004-3B72-E444-87EC-C88637B81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BE19B29A-BC68-0A44-8716-1761DEAEF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EB1E9E6A-A7AD-9B4A-B304-53D371DEB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55A-194F-E34D-BBA3-6F1FF8017B25}" type="datetimeFigureOut">
              <a:rPr lang="de-DE" smtClean="0"/>
              <a:pPr/>
              <a:t>28.04.2020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92988029-AA4B-1E45-BE8E-6062EE128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4A6EE1F9-3CF3-0745-9AB0-91B688FD8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3E80-DDFD-784E-9B13-16A1E3A4A5F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73437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87DEE3F-7709-2F4E-ADEC-31E13970B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163E0C97-F0D2-024B-915B-D49BC14D2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55A-194F-E34D-BBA3-6F1FF8017B25}" type="datetimeFigureOut">
              <a:rPr lang="de-DE" smtClean="0"/>
              <a:pPr/>
              <a:t>28.04.2020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25BB0F9B-CE69-5C40-8F19-6447BF073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801C9163-DE45-AA4C-A672-629F4CB73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3E80-DDFD-784E-9B13-16A1E3A4A5F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9106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65A0421C-762E-4941-8978-05A19EF42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55A-194F-E34D-BBA3-6F1FF8017B25}" type="datetimeFigureOut">
              <a:rPr lang="de-DE" smtClean="0"/>
              <a:pPr/>
              <a:t>28.04.2020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1F9FADB2-D279-9A4B-88B9-C37065B7E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04D564E1-776E-0444-9E14-6DD838542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3E80-DDFD-784E-9B13-16A1E3A4A5F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47331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5BDB5E1-597E-014D-8C07-2916D3B9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DCFEE2A7-FA64-2346-ABE5-284025691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965D69A6-1E56-8842-8B04-1A8D48E89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F41300E3-2562-6F4F-A5B5-E468AA29E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55A-194F-E34D-BBA3-6F1FF8017B25}" type="datetimeFigureOut">
              <a:rPr lang="de-DE" smtClean="0"/>
              <a:pPr/>
              <a:t>28.04.2020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DC5BA6AB-AD6D-B84C-BDFD-B719A388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6B3ED88E-FA09-9C45-9978-91B69013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3E80-DDFD-784E-9B13-16A1E3A4A5F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31895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76CC313-933C-EF4C-B5D8-5056272AE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378FBE74-1D3E-D141-B36A-0A929CEAD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B2DE176B-2970-E648-AED1-CF836495A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2B5A3C8E-4169-144C-B318-17139A5D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55A-194F-E34D-BBA3-6F1FF8017B25}" type="datetimeFigureOut">
              <a:rPr lang="de-DE" smtClean="0"/>
              <a:pPr/>
              <a:t>28.04.2020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320819ED-F4AA-B04D-BECA-55CD46257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E51DB5B3-752B-854A-B4FB-91F0E491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3E80-DDFD-784E-9B13-16A1E3A4A5F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6414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E1EF0BFB-5C56-9E46-B7D1-F8C33A40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50DBFC0A-030B-8D44-9BE3-3A4182F47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6B9AA5FF-0EF2-4246-935C-5AA662A469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8155A-194F-E34D-BBA3-6F1FF8017B25}" type="datetimeFigureOut">
              <a:rPr lang="de-DE" smtClean="0"/>
              <a:pPr/>
              <a:t>28.04.2020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8A834548-3621-BE42-BA15-1DE61F144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4D28D13F-C190-D84B-A270-668FDBA7B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53E80-DDFD-784E-9B13-16A1E3A4A5F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31241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Galt%C3%BC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Anbindestall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pixabay.com/de/holzf%C3%A4llen-holzstapel-holz-b%C3%A4ume-107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de/kuh-k%C3%BChe-weide-zaun-tier-rind-1122247/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uk.wikipedia.org/wiki/%D0%A2%D0%B2%D0%B0%D1%80%D0%B8%D0%BD%D0%BD%D0%B8%D1%86%D1%82%D0%B2%D0%BE_%D0%A3%D0%BA%D1%80%D0%B0%D1%97%D0%BD%D0%B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l.wiktionary.org/wiki/serowar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i/almabtrieb-salzkammergutissa-alppi-2105543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History_of_the_Alp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AB2FAF3C-F36A-4612-B00B-E737FEB1E0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23420AEB-7D6F-4338-9CD8-7B96376170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9551E9D5-67C0-42B0-9796-909C1B9DF7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9CB4C9E0-236E-426D-88FB-50ACF81BC9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1A11A9AC-1E25-429F-A3A8-67DED3DF45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66E126C4-E1AC-4DDC-87CB-5D8B4605C8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B1DE6C75-DCE1-4942-8E8D-ECA1D1773C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F5459AD3-234D-4C3B-BD9C-92B3377BDB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="" xmlns:a16="http://schemas.microsoft.com/office/drawing/2014/main" id="{5593DA70-95B1-425C-BF35-F923099D6F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="" xmlns:a16="http://schemas.microsoft.com/office/drawing/2014/main" id="{0514C5B5-A5F4-4421-879B-17D39CA644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="" xmlns:a16="http://schemas.microsoft.com/office/drawing/2014/main" id="{E165685F-E0CE-4CA0-9ECE-F8AE4F3D5E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="" xmlns:a16="http://schemas.microsoft.com/office/drawing/2014/main" id="{C556BC16-0C87-4FD9-A109-F5AB2056C5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="" xmlns:a16="http://schemas.microsoft.com/office/drawing/2014/main" id="{DD9A975C-A4CA-4A81-8CA9-BF5A2995F0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="" xmlns:a16="http://schemas.microsoft.com/office/drawing/2014/main" id="{5B9767C7-72DF-4C7F-8A04-C8D67B7156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="" xmlns:a16="http://schemas.microsoft.com/office/drawing/2014/main" id="{693F6BB9-0055-42AC-8866-E65D927550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="" xmlns:a16="http://schemas.microsoft.com/office/drawing/2014/main" id="{BA9A3435-1B30-4618-BB50-E0369BD07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="" xmlns:a16="http://schemas.microsoft.com/office/drawing/2014/main" id="{2D60252F-2011-4924-81EC-B25F50634C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="" xmlns:a16="http://schemas.microsoft.com/office/drawing/2014/main" id="{850B7881-58E3-4C9F-9ADB-04F92D4C4D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="" xmlns:a16="http://schemas.microsoft.com/office/drawing/2014/main" id="{FA90BB2F-2D4A-40BD-90CE-5CF30EC8D4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="" xmlns:a16="http://schemas.microsoft.com/office/drawing/2014/main" id="{4DA0AE8C-7215-4A64-B19F-3F0F3E6A6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Isosceles Triangle 39">
            <a:extLst>
              <a:ext uri="{FF2B5EF4-FFF2-40B4-BE49-F238E27FC236}">
                <a16:creationId xmlns="" xmlns:a16="http://schemas.microsoft.com/office/drawing/2014/main" id="{D8DAE7B8-0656-422E-9515-E10952688A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5892384" y="4386808"/>
            <a:ext cx="407233" cy="351063"/>
          </a:xfrm>
          <a:prstGeom prst="triangle">
            <a:avLst/>
          </a:prstGeom>
          <a:solidFill>
            <a:srgbClr val="718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FE8C6A3E-538F-3E4E-BE3A-64D0EC5EC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8256" y="4617720"/>
            <a:ext cx="8083296" cy="941832"/>
          </a:xfrm>
        </p:spPr>
        <p:txBody>
          <a:bodyPr>
            <a:normAutofit/>
          </a:bodyPr>
          <a:lstStyle/>
          <a:p>
            <a:r>
              <a:rPr lang="de-DE" sz="4000"/>
              <a:t>Arbeitsjahr eines Bergbauern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363DA99-BE95-4C06-82AA-917ED6556B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2847" y="954593"/>
            <a:ext cx="6086306" cy="3432215"/>
          </a:xfrm>
          <a:prstGeom prst="rect">
            <a:avLst/>
          </a:prstGeom>
          <a:solidFill>
            <a:schemeClr val="bg1"/>
          </a:solidFill>
          <a:ln w="19050">
            <a:solidFill>
              <a:srgbClr val="718A4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Berg, draußen, Natur, Gras enthält.&#10;&#10;Automatisch generierte Beschreibung">
            <a:extLst>
              <a:ext uri="{FF2B5EF4-FFF2-40B4-BE49-F238E27FC236}">
                <a16:creationId xmlns="" xmlns:a16="http://schemas.microsoft.com/office/drawing/2014/main" id="{8CFFEDA4-AB1D-A144-A455-2A64FA01B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4531"/>
          <a:stretch/>
        </p:blipFill>
        <p:spPr>
          <a:xfrm>
            <a:off x="3218688" y="1124712"/>
            <a:ext cx="5760720" cy="309981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501EA891-97A8-E248-9AEA-E15772456823}"/>
              </a:ext>
            </a:extLst>
          </p:cNvPr>
          <p:cNvSpPr txBox="1"/>
          <p:nvPr/>
        </p:nvSpPr>
        <p:spPr>
          <a:xfrm>
            <a:off x="9546725" y="6870700"/>
            <a:ext cx="264527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700">
                <a:solidFill>
                  <a:srgbClr val="FFFFFF"/>
                </a:solidFill>
              </a:rPr>
              <a:t>"</a:t>
            </a:r>
            <a:r>
              <a:rPr lang="de-DE" sz="700">
                <a:solidFill>
                  <a:srgbClr val="FFFFFF"/>
                </a:solidFill>
                <a:hlinkClick r:id="rId3" tooltip="https://de.wikipedia.org/wiki/Galt%C3%BCr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Dieses Foto</a:t>
            </a:r>
            <a:r>
              <a:rPr lang="de-DE" sz="700">
                <a:solidFill>
                  <a:srgbClr val="FFFFFF"/>
                </a:solidFill>
              </a:rPr>
              <a:t>" von Unbekannter Autor ist lizenziert gemäß </a:t>
            </a:r>
            <a:r>
              <a:rPr lang="de-D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de-DE" sz="700">
              <a:solidFill>
                <a:srgbClr val="FFFFFF"/>
              </a:solidFill>
            </a:endParaRPr>
          </a:p>
        </p:txBody>
      </p:sp>
      <p:sp>
        <p:nvSpPr>
          <p:cNvPr id="31" name="Untertitel 3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166897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4">
            <a:extLst>
              <a:ext uri="{FF2B5EF4-FFF2-40B4-BE49-F238E27FC236}">
                <a16:creationId xmlns="" xmlns:a16="http://schemas.microsoft.com/office/drawing/2014/main" id="{DEE5C6BA-FE2A-4C38-8D88-E70C06E54F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6">
            <a:extLst>
              <a:ext uri="{FF2B5EF4-FFF2-40B4-BE49-F238E27FC236}">
                <a16:creationId xmlns="" xmlns:a16="http://schemas.microsoft.com/office/drawing/2014/main" id="{53E66F28-0926-4CFB-BDAB-646CAB184C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AB0D8334-F725-6340-BB10-5A9EB4FE7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00000"/>
                </a:solidFill>
              </a:rPr>
              <a:t>Mitte Oktober- Anfang Juni</a:t>
            </a:r>
          </a:p>
        </p:txBody>
      </p:sp>
      <p:sp>
        <p:nvSpPr>
          <p:cNvPr id="19" name="Freeform 60">
            <a:extLst>
              <a:ext uri="{FF2B5EF4-FFF2-40B4-BE49-F238E27FC236}">
                <a16:creationId xmlns="" xmlns:a16="http://schemas.microsoft.com/office/drawing/2014/main" id="{DE9FA85F-F0FB-4952-A05F-04CC67B18E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fik 6" descr="Ein Bild, das draußen, Gras, Rock, Gebäude enthält.&#10;&#10;Automatisch generierte Beschreibung">
            <a:extLst>
              <a:ext uri="{FF2B5EF4-FFF2-40B4-BE49-F238E27FC236}">
                <a16:creationId xmlns="" xmlns:a16="http://schemas.microsoft.com/office/drawing/2014/main" id="{7A869218-F372-0F47-A0CB-FF158852FA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t="15463" r="1" b="8091"/>
          <a:stretch/>
        </p:blipFill>
        <p:spPr>
          <a:xfrm>
            <a:off x="6632714" y="1"/>
            <a:ext cx="3674754" cy="2106932"/>
          </a:xfrm>
          <a:custGeom>
            <a:avLst/>
            <a:gdLst/>
            <a:ahLst/>
            <a:cxnLst/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372EC05-71CD-024A-95D3-2424A406D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de-DE" dirty="0" err="1">
                <a:solidFill>
                  <a:srgbClr val="000000"/>
                </a:solidFill>
              </a:rPr>
              <a:t>Talhof</a:t>
            </a:r>
            <a:r>
              <a:rPr lang="de-DE" dirty="0">
                <a:solidFill>
                  <a:srgbClr val="000000"/>
                </a:solidFill>
              </a:rPr>
              <a:t>: Vieh wird in den Ställen versorgt   (Füttern, Melken, Stall sauber machen)</a:t>
            </a:r>
          </a:p>
          <a:p>
            <a:pPr lvl="1"/>
            <a:r>
              <a:rPr lang="de-DE" sz="2800" dirty="0">
                <a:solidFill>
                  <a:srgbClr val="000000"/>
                </a:solidFill>
              </a:rPr>
              <a:t>Höhenstufe: Tal bis ca. 1000m </a:t>
            </a:r>
          </a:p>
          <a:p>
            <a:r>
              <a:rPr lang="de-DE" dirty="0">
                <a:solidFill>
                  <a:srgbClr val="000000"/>
                </a:solidFill>
              </a:rPr>
              <a:t>Waldarbeiten (Holzfällen)</a:t>
            </a:r>
          </a:p>
          <a:p>
            <a:r>
              <a:rPr lang="de-DE" dirty="0">
                <a:solidFill>
                  <a:srgbClr val="000000"/>
                </a:solidFill>
              </a:rPr>
              <a:t>Frühjahr: Düngen und Reparaturen auf den Almen </a:t>
            </a:r>
          </a:p>
        </p:txBody>
      </p:sp>
      <p:sp>
        <p:nvSpPr>
          <p:cNvPr id="21" name="Freeform 68">
            <a:extLst>
              <a:ext uri="{FF2B5EF4-FFF2-40B4-BE49-F238E27FC236}">
                <a16:creationId xmlns="" xmlns:a16="http://schemas.microsoft.com/office/drawing/2014/main" id="{FEBD362A-CC27-47D9-8FC3-A5E91BA07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Grafik 8" descr="Ein Bild, das Kuh, Heu, Zaun, Tier enthält.&#10;&#10;Automatisch generierte Beschreibung">
            <a:extLst>
              <a:ext uri="{FF2B5EF4-FFF2-40B4-BE49-F238E27FC236}">
                <a16:creationId xmlns="" xmlns:a16="http://schemas.microsoft.com/office/drawing/2014/main" id="{08F9D9D0-06AA-1640-A21C-6CF04359DE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l="2032" r="2908" b="1"/>
          <a:stretch/>
        </p:blipFill>
        <p:spPr>
          <a:xfrm>
            <a:off x="7399326" y="3086207"/>
            <a:ext cx="4792674" cy="3781268"/>
          </a:xfrm>
          <a:custGeom>
            <a:avLst/>
            <a:gdLst/>
            <a:ahLst/>
            <a:cxnLst/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DCD731EC-0F72-E249-9A06-7CA3F4DB33FF}"/>
              </a:ext>
            </a:extLst>
          </p:cNvPr>
          <p:cNvSpPr txBox="1"/>
          <p:nvPr/>
        </p:nvSpPr>
        <p:spPr>
          <a:xfrm>
            <a:off x="9546724" y="6870700"/>
            <a:ext cx="26452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700">
                <a:solidFill>
                  <a:srgbClr val="FFFFFF"/>
                </a:solidFill>
              </a:rPr>
              <a:t>"</a:t>
            </a:r>
            <a:r>
              <a:rPr lang="de-DE" sz="700">
                <a:solidFill>
                  <a:srgbClr val="FFFFFF"/>
                </a:solidFill>
                <a:hlinkClick r:id="rId6" tooltip="https://de.wikipedia.org/wiki/Anbindestall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Dieses Foto</a:t>
            </a:r>
            <a:r>
              <a:rPr lang="de-DE" sz="700">
                <a:solidFill>
                  <a:srgbClr val="FFFFFF"/>
                </a:solidFill>
              </a:rPr>
              <a:t>" von Unbekannter Autor ist lizenziert gemäß </a:t>
            </a:r>
            <a:r>
              <a:rPr lang="de-DE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de-D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677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EE5C6BA-FE2A-4C38-8D88-E70C06E54F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3E66F28-0926-4CFB-BDAB-646CAB184C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7546C5FF-0891-8F48-8F6D-96B820208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094" y="802955"/>
            <a:ext cx="4977976" cy="1454051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00000"/>
                </a:solidFill>
              </a:rPr>
              <a:t>Anfang Juni – Mitte Juli</a:t>
            </a:r>
          </a:p>
        </p:txBody>
      </p:sp>
      <p:sp>
        <p:nvSpPr>
          <p:cNvPr id="29" name="Freeform 60">
            <a:extLst>
              <a:ext uri="{FF2B5EF4-FFF2-40B4-BE49-F238E27FC236}">
                <a16:creationId xmlns="" xmlns:a16="http://schemas.microsoft.com/office/drawing/2014/main" id="{DE9FA85F-F0FB-4952-A05F-04CC67B18E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2040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fik 4" descr="Ein Bild, das Gras, draußen, Feld, Herde enthält.&#10;&#10;Automatisch generierte Beschreibung">
            <a:extLst>
              <a:ext uri="{FF2B5EF4-FFF2-40B4-BE49-F238E27FC236}">
                <a16:creationId xmlns="" xmlns:a16="http://schemas.microsoft.com/office/drawing/2014/main" id="{8D8C4CE7-447D-554B-8E98-691F693CA8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t="6977" r="-1" b="7870"/>
          <a:stretch/>
        </p:blipFill>
        <p:spPr>
          <a:xfrm>
            <a:off x="1860024" y="1"/>
            <a:ext cx="3674754" cy="2106932"/>
          </a:xfrm>
          <a:custGeom>
            <a:avLst/>
            <a:gdLst/>
            <a:ahLst/>
            <a:cxnLst/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1" name="Freeform 68">
            <a:extLst>
              <a:ext uri="{FF2B5EF4-FFF2-40B4-BE49-F238E27FC236}">
                <a16:creationId xmlns="" xmlns:a16="http://schemas.microsoft.com/office/drawing/2014/main" id="{FEBD362A-CC27-47D9-8FC3-A5E91BA07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2912701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fik 7" descr="Ein Bild, das Gras, Kuh, draußen, Feld enthält.&#10;&#10;Automatisch generierte Beschreibung">
            <a:extLst>
              <a:ext uri="{FF2B5EF4-FFF2-40B4-BE49-F238E27FC236}">
                <a16:creationId xmlns="" xmlns:a16="http://schemas.microsoft.com/office/drawing/2014/main" id="{D537C796-FE64-4148-A7C1-4756947CB9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l="4939" r="-2" b="-2"/>
          <a:stretch/>
        </p:blipFill>
        <p:spPr>
          <a:xfrm>
            <a:off x="20" y="3076732"/>
            <a:ext cx="4792654" cy="3781268"/>
          </a:xfrm>
          <a:custGeom>
            <a:avLst/>
            <a:gdLst/>
            <a:ahLst/>
            <a:cxnLst/>
            <a:rect l="l" t="t" r="r" b="b"/>
            <a:pathLst>
              <a:path w="4792674" h="3781268">
                <a:moveTo>
                  <a:pt x="2238059" y="0"/>
                </a:moveTo>
                <a:cubicBezTo>
                  <a:pt x="3648934" y="0"/>
                  <a:pt x="4792674" y="1143740"/>
                  <a:pt x="4792674" y="2554615"/>
                </a:cubicBezTo>
                <a:cubicBezTo>
                  <a:pt x="4792674" y="2995514"/>
                  <a:pt x="4680980" y="3410325"/>
                  <a:pt x="4484346" y="3772297"/>
                </a:cubicBezTo>
                <a:lnTo>
                  <a:pt x="4478895" y="3781268"/>
                </a:lnTo>
                <a:lnTo>
                  <a:pt x="0" y="3781268"/>
                </a:lnTo>
                <a:lnTo>
                  <a:pt x="0" y="1323391"/>
                </a:lnTo>
                <a:lnTo>
                  <a:pt x="119732" y="1126306"/>
                </a:lnTo>
                <a:cubicBezTo>
                  <a:pt x="578815" y="446774"/>
                  <a:pt x="1356262" y="0"/>
                  <a:pt x="2238059" y="0"/>
                </a:cubicBezTo>
                <a:close/>
              </a:path>
            </a:pathLst>
          </a:custGeom>
        </p:spPr>
      </p:pic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D25B972C-E4C3-F547-AE16-6D41A1C71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509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Tal: 1.Heuernte </a:t>
            </a:r>
          </a:p>
          <a:p>
            <a:r>
              <a:rPr lang="de-DE" dirty="0" err="1">
                <a:solidFill>
                  <a:srgbClr val="000000"/>
                </a:solidFill>
              </a:rPr>
              <a:t>Voralm</a:t>
            </a:r>
            <a:r>
              <a:rPr lang="de-DE" dirty="0">
                <a:solidFill>
                  <a:srgbClr val="000000"/>
                </a:solidFill>
              </a:rPr>
              <a:t>: Weiden des Milchviehs und des Jungviehs, melken des Milchviehs</a:t>
            </a:r>
          </a:p>
          <a:p>
            <a:r>
              <a:rPr lang="de-DE" dirty="0">
                <a:solidFill>
                  <a:srgbClr val="000000"/>
                </a:solidFill>
              </a:rPr>
              <a:t>Mischwaldgrenze ca. 1000-1500m</a:t>
            </a:r>
          </a:p>
          <a:p>
            <a:r>
              <a:rPr lang="de-DE" dirty="0">
                <a:solidFill>
                  <a:srgbClr val="000000"/>
                </a:solidFill>
              </a:rPr>
              <a:t>Milchtransport ins Tal</a:t>
            </a:r>
          </a:p>
        </p:txBody>
      </p:sp>
    </p:spTree>
    <p:extLst>
      <p:ext uri="{BB962C8B-B14F-4D97-AF65-F5344CB8AC3E}">
        <p14:creationId xmlns="" xmlns:p14="http://schemas.microsoft.com/office/powerpoint/2010/main" val="233372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05E4F47-B148-49E0-B472-BBF1493155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A2CE8EB-F719-4F84-9E91-F538438CAC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0C99CB1B-B3C0-174E-AC5D-E962A4359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740" y="802955"/>
            <a:ext cx="4766330" cy="1454051"/>
          </a:xfrm>
        </p:spPr>
        <p:txBody>
          <a:bodyPr>
            <a:normAutofit/>
          </a:bodyPr>
          <a:lstStyle/>
          <a:p>
            <a:r>
              <a:rPr lang="de-DE" sz="3600">
                <a:solidFill>
                  <a:srgbClr val="000000"/>
                </a:solidFill>
              </a:rPr>
              <a:t>Mitte Juli – Mitte September</a:t>
            </a:r>
          </a:p>
        </p:txBody>
      </p:sp>
      <p:sp>
        <p:nvSpPr>
          <p:cNvPr id="14" name="Freeform 50">
            <a:extLst>
              <a:ext uri="{FF2B5EF4-FFF2-40B4-BE49-F238E27FC236}">
                <a16:creationId xmlns="" xmlns:a16="http://schemas.microsoft.com/office/drawing/2014/main" id="{684BF3E1-C321-4F38-85CF-FEBBEEC15E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fik 4" descr="Ein Bild, das drinnen, Mann, haltend, stehend enthält.&#10;&#10;Automatisch generierte Beschreibung">
            <a:extLst>
              <a:ext uri="{FF2B5EF4-FFF2-40B4-BE49-F238E27FC236}">
                <a16:creationId xmlns="" xmlns:a16="http://schemas.microsoft.com/office/drawing/2014/main" id="{D1E60914-C0D8-7C4F-BC65-C73697709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8328" y="2516304"/>
            <a:ext cx="4142232" cy="2748935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707D249-4D7F-3F43-B3EE-968F7F58D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072" y="2421683"/>
            <a:ext cx="4765949" cy="3353476"/>
          </a:xfrm>
        </p:spPr>
        <p:txBody>
          <a:bodyPr anchor="t">
            <a:normAutofit/>
          </a:bodyPr>
          <a:lstStyle/>
          <a:p>
            <a:r>
              <a:rPr lang="de-DE" sz="2400" dirty="0">
                <a:solidFill>
                  <a:srgbClr val="000000"/>
                </a:solidFill>
              </a:rPr>
              <a:t>Tal: 2. Heuernte</a:t>
            </a:r>
          </a:p>
          <a:p>
            <a:r>
              <a:rPr lang="de-DE" sz="2400" dirty="0" err="1">
                <a:solidFill>
                  <a:srgbClr val="000000"/>
                </a:solidFill>
              </a:rPr>
              <a:t>Voralm</a:t>
            </a:r>
            <a:r>
              <a:rPr lang="de-DE" sz="2400" dirty="0">
                <a:solidFill>
                  <a:srgbClr val="000000"/>
                </a:solidFill>
              </a:rPr>
              <a:t>: Weiden und Melken des Milchviehs</a:t>
            </a:r>
          </a:p>
          <a:p>
            <a:r>
              <a:rPr lang="de-DE" sz="2400" dirty="0">
                <a:solidFill>
                  <a:srgbClr val="000000"/>
                </a:solidFill>
              </a:rPr>
              <a:t>Verarbeitung der Milch zu Käse</a:t>
            </a:r>
          </a:p>
          <a:p>
            <a:r>
              <a:rPr lang="de-DE" sz="2400" dirty="0" err="1">
                <a:solidFill>
                  <a:srgbClr val="000000"/>
                </a:solidFill>
              </a:rPr>
              <a:t>Hochalm</a:t>
            </a:r>
            <a:r>
              <a:rPr lang="de-DE" sz="2400" dirty="0">
                <a:solidFill>
                  <a:srgbClr val="000000"/>
                </a:solidFill>
              </a:rPr>
              <a:t>: Weiden des Jungviehs</a:t>
            </a:r>
          </a:p>
          <a:p>
            <a:pPr lvl="1"/>
            <a:r>
              <a:rPr lang="de-DE" dirty="0">
                <a:solidFill>
                  <a:srgbClr val="000000"/>
                </a:solidFill>
              </a:rPr>
              <a:t>Höhenstufe: Waldgrenze über 1700m</a:t>
            </a:r>
          </a:p>
        </p:txBody>
      </p:sp>
    </p:spTree>
    <p:extLst>
      <p:ext uri="{BB962C8B-B14F-4D97-AF65-F5344CB8AC3E}">
        <p14:creationId xmlns="" xmlns:p14="http://schemas.microsoft.com/office/powerpoint/2010/main" val="87952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Straße, draußen, Gras, Kuh enthält.&#10;&#10;Automatisch generierte Beschreibung">
            <a:extLst>
              <a:ext uri="{FF2B5EF4-FFF2-40B4-BE49-F238E27FC236}">
                <a16:creationId xmlns="" xmlns:a16="http://schemas.microsoft.com/office/drawing/2014/main" id="{B933160B-F1AF-6745-8C78-7351A53AEB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15742" r="22022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4DDEBDD-D8BD-41A6-8A0D-B00E3768B0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29ADA6E9-EDFE-BD41-80B0-87C55A59A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00000"/>
                </a:solidFill>
              </a:rPr>
              <a:t>Mitte September – Mitte Oktober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03936E53-0BF9-7243-9BF8-6B0440ADF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de-DE" sz="3200" dirty="0">
                <a:solidFill>
                  <a:srgbClr val="000000"/>
                </a:solidFill>
              </a:rPr>
              <a:t>Treiben des Jungviehs von der </a:t>
            </a:r>
            <a:r>
              <a:rPr lang="de-DE" sz="3200" dirty="0" err="1">
                <a:solidFill>
                  <a:srgbClr val="000000"/>
                </a:solidFill>
              </a:rPr>
              <a:t>Hochalm</a:t>
            </a:r>
            <a:r>
              <a:rPr lang="de-DE" sz="3200" dirty="0">
                <a:solidFill>
                  <a:srgbClr val="000000"/>
                </a:solidFill>
              </a:rPr>
              <a:t> zur </a:t>
            </a:r>
            <a:r>
              <a:rPr lang="de-DE" sz="3200" dirty="0" err="1">
                <a:solidFill>
                  <a:srgbClr val="000000"/>
                </a:solidFill>
              </a:rPr>
              <a:t>Voralm</a:t>
            </a:r>
            <a:endParaRPr lang="de-DE" sz="3200" dirty="0">
              <a:solidFill>
                <a:srgbClr val="000000"/>
              </a:solidFill>
            </a:endParaRPr>
          </a:p>
          <a:p>
            <a:r>
              <a:rPr lang="de-DE" sz="3200" dirty="0">
                <a:solidFill>
                  <a:srgbClr val="000000"/>
                </a:solidFill>
              </a:rPr>
              <a:t>Almabtrieb: Gesamtes Vieh zum </a:t>
            </a:r>
            <a:r>
              <a:rPr lang="de-DE" sz="3200" dirty="0" err="1">
                <a:solidFill>
                  <a:srgbClr val="000000"/>
                </a:solidFill>
              </a:rPr>
              <a:t>Talhof</a:t>
            </a:r>
            <a:endParaRPr lang="de-DE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226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259E5644-6D1F-C147-9540-CD60D2457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00000"/>
                </a:solidFill>
              </a:rPr>
              <a:t>Höhenstufen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fik 4" descr="Ein Bild, das draußen, Berg, Natur, Hügel enthält.&#10;&#10;Automatisch generierte Beschreibung">
            <a:extLst>
              <a:ext uri="{FF2B5EF4-FFF2-40B4-BE49-F238E27FC236}">
                <a16:creationId xmlns="" xmlns:a16="http://schemas.microsoft.com/office/drawing/2014/main" id="{7916820D-FF08-D946-89EC-45FDDAF2C5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28173" r="8051" b="-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29CEE481-2D51-4C49-B4C7-4E4BB088E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 lnSpcReduction="10000"/>
          </a:bodyPr>
          <a:lstStyle/>
          <a:p>
            <a:r>
              <a:rPr lang="de-DE" dirty="0">
                <a:solidFill>
                  <a:srgbClr val="000000"/>
                </a:solidFill>
              </a:rPr>
              <a:t>Mischwald bis 1300m</a:t>
            </a:r>
          </a:p>
          <a:p>
            <a:r>
              <a:rPr lang="de-DE" dirty="0">
                <a:solidFill>
                  <a:srgbClr val="000000"/>
                </a:solidFill>
              </a:rPr>
              <a:t>Nadelwald bis 1700m</a:t>
            </a:r>
          </a:p>
          <a:p>
            <a:pPr lvl="1"/>
            <a:r>
              <a:rPr lang="de-DE" dirty="0">
                <a:solidFill>
                  <a:srgbClr val="000000"/>
                </a:solidFill>
              </a:rPr>
              <a:t> Waldgrenze</a:t>
            </a:r>
          </a:p>
          <a:p>
            <a:r>
              <a:rPr lang="de-DE" dirty="0">
                <a:solidFill>
                  <a:srgbClr val="000000"/>
                </a:solidFill>
              </a:rPr>
              <a:t>Matten mit Krummholz </a:t>
            </a:r>
          </a:p>
          <a:p>
            <a:pPr lvl="1"/>
            <a:r>
              <a:rPr lang="de-DE" dirty="0">
                <a:solidFill>
                  <a:srgbClr val="000000"/>
                </a:solidFill>
              </a:rPr>
              <a:t>1900m Baumgrenze</a:t>
            </a:r>
          </a:p>
          <a:p>
            <a:r>
              <a:rPr lang="de-DE" dirty="0">
                <a:solidFill>
                  <a:srgbClr val="000000"/>
                </a:solidFill>
              </a:rPr>
              <a:t>Fels bis 2500m</a:t>
            </a:r>
          </a:p>
          <a:p>
            <a:r>
              <a:rPr lang="de-DE" dirty="0">
                <a:solidFill>
                  <a:srgbClr val="000000"/>
                </a:solidFill>
              </a:rPr>
              <a:t>Eis (Gletscher) </a:t>
            </a:r>
          </a:p>
          <a:p>
            <a:pPr lvl="1"/>
            <a:r>
              <a:rPr lang="de-DE" sz="2800" dirty="0">
                <a:solidFill>
                  <a:srgbClr val="000000"/>
                </a:solidFill>
              </a:rPr>
              <a:t>2500m Schneegrenze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E7364B23-4CBE-C54C-8738-0A06DE7D4B5A}"/>
              </a:ext>
            </a:extLst>
          </p:cNvPr>
          <p:cNvSpPr txBox="1"/>
          <p:nvPr/>
        </p:nvSpPr>
        <p:spPr>
          <a:xfrm>
            <a:off x="9546725" y="6870700"/>
            <a:ext cx="264527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700">
                <a:solidFill>
                  <a:srgbClr val="FFFFFF"/>
                </a:solidFill>
              </a:rPr>
              <a:t>"</a:t>
            </a:r>
            <a:r>
              <a:rPr lang="de-DE" sz="700">
                <a:solidFill>
                  <a:srgbClr val="FFFFFF"/>
                </a:solidFill>
                <a:hlinkClick r:id="rId4" tooltip="https://en.wikipedia.org/wiki/History_of_the_Alps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Dieses Foto</a:t>
            </a:r>
            <a:r>
              <a:rPr lang="de-DE" sz="700">
                <a:solidFill>
                  <a:srgbClr val="FFFFFF"/>
                </a:solidFill>
              </a:rPr>
              <a:t>" von Unbekannter Autor ist lizenziert gemäß </a:t>
            </a:r>
            <a:r>
              <a:rPr lang="de-DE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de-D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3811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Macintosh PowerPoint</Application>
  <PresentationFormat>Benutzerdefiniert</PresentationFormat>
  <Paragraphs>33</Paragraphs>
  <Slides>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</vt:lpstr>
      <vt:lpstr>Arbeitsjahr eines Bergbauern</vt:lpstr>
      <vt:lpstr>Mitte Oktober- Anfang Juni</vt:lpstr>
      <vt:lpstr>Anfang Juni – Mitte Juli</vt:lpstr>
      <vt:lpstr>Mitte Juli – Mitte September</vt:lpstr>
      <vt:lpstr>Mitte September – Mitte Oktober</vt:lpstr>
      <vt:lpstr>Höhenstufen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Arbeitsjahr eines Bergbauern</dc:title>
  <dc:creator>Christian Köhl</dc:creator>
  <cp:lastModifiedBy>Weinrich</cp:lastModifiedBy>
  <cp:revision>4</cp:revision>
  <dcterms:created xsi:type="dcterms:W3CDTF">2020-04-19T10:40:51Z</dcterms:created>
  <dcterms:modified xsi:type="dcterms:W3CDTF">2020-04-28T09:20:37Z</dcterms:modified>
</cp:coreProperties>
</file>